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6" r:id="rId1"/>
  </p:sldMasterIdLst>
  <p:notesMasterIdLst>
    <p:notesMasterId r:id="rId21"/>
  </p:notesMasterIdLst>
  <p:sldIdLst>
    <p:sldId id="278" r:id="rId2"/>
    <p:sldId id="279" r:id="rId3"/>
    <p:sldId id="258" r:id="rId4"/>
    <p:sldId id="264" r:id="rId5"/>
    <p:sldId id="265" r:id="rId6"/>
    <p:sldId id="266" r:id="rId7"/>
    <p:sldId id="269" r:id="rId8"/>
    <p:sldId id="270" r:id="rId9"/>
    <p:sldId id="285" r:id="rId10"/>
    <p:sldId id="271" r:id="rId11"/>
    <p:sldId id="290" r:id="rId12"/>
    <p:sldId id="272" r:id="rId13"/>
    <p:sldId id="273" r:id="rId14"/>
    <p:sldId id="283" r:id="rId15"/>
    <p:sldId id="284" r:id="rId16"/>
    <p:sldId id="274" r:id="rId17"/>
    <p:sldId id="287" r:id="rId18"/>
    <p:sldId id="288"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790" autoAdjust="0"/>
  </p:normalViewPr>
  <p:slideViewPr>
    <p:cSldViewPr>
      <p:cViewPr varScale="1">
        <p:scale>
          <a:sx n="74" d="100"/>
          <a:sy n="74" d="100"/>
        </p:scale>
        <p:origin x="-10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857E00-42B0-4FF7-AB70-3F93D5761219}" type="datetimeFigureOut">
              <a:rPr lang="en-US" smtClean="0"/>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593A98-4755-4237-94A3-8F051F4FCF6F}" type="slidenum">
              <a:rPr lang="en-US" smtClean="0"/>
              <a:t>‹#›</a:t>
            </a:fld>
            <a:endParaRPr lang="en-US"/>
          </a:p>
        </p:txBody>
      </p:sp>
    </p:spTree>
    <p:extLst>
      <p:ext uri="{BB962C8B-B14F-4D97-AF65-F5344CB8AC3E}">
        <p14:creationId xmlns:p14="http://schemas.microsoft.com/office/powerpoint/2010/main" val="4068989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93A98-4755-4237-94A3-8F051F4FCF6F}" type="slidenum">
              <a:rPr lang="en-US" smtClean="0"/>
              <a:t>1</a:t>
            </a:fld>
            <a:endParaRPr lang="en-US"/>
          </a:p>
        </p:txBody>
      </p:sp>
    </p:spTree>
    <p:extLst>
      <p:ext uri="{BB962C8B-B14F-4D97-AF65-F5344CB8AC3E}">
        <p14:creationId xmlns:p14="http://schemas.microsoft.com/office/powerpoint/2010/main" val="196501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in orbital volume and </a:t>
            </a:r>
            <a:r>
              <a:rPr lang="en-US" dirty="0" err="1" smtClean="0"/>
              <a:t>orbittal</a:t>
            </a:r>
            <a:r>
              <a:rPr lang="en-US" baseline="0" dirty="0" smtClean="0"/>
              <a:t> </a:t>
            </a:r>
            <a:r>
              <a:rPr lang="en-US" baseline="0" dirty="0" err="1" smtClean="0"/>
              <a:t>pressurecan</a:t>
            </a:r>
            <a:r>
              <a:rPr lang="en-US" baseline="0" dirty="0" smtClean="0"/>
              <a:t> restrict the vascular supply to the globe, </a:t>
            </a:r>
            <a:r>
              <a:rPr lang="en-US" dirty="0" smtClean="0"/>
              <a:t>vision loss from optic nerve damage/retinol ischemia</a:t>
            </a:r>
          </a:p>
          <a:p>
            <a:r>
              <a:rPr lang="en-US" dirty="0" smtClean="0"/>
              <a:t>The orbit is composed of 7 bones that enclose all but the anterior aspect. Here, the globe obstructs the opening to the bony orbit (Fig. 1). Following trauma, the presence of hemorrhage, foreign body or edema can increase </a:t>
            </a:r>
            <a:r>
              <a:rPr lang="en-US" dirty="0" err="1" smtClean="0"/>
              <a:t>retrobulbar</a:t>
            </a:r>
            <a:r>
              <a:rPr lang="en-US" dirty="0" smtClean="0"/>
              <a:t> pressure. The orbit compensates through </a:t>
            </a:r>
            <a:r>
              <a:rPr lang="en-US" dirty="0" err="1" smtClean="0"/>
              <a:t>proptosis</a:t>
            </a:r>
            <a:r>
              <a:rPr lang="en-US" dirty="0" smtClean="0"/>
              <a:t>, but the medial and lateral </a:t>
            </a:r>
            <a:r>
              <a:rPr lang="en-US" dirty="0" err="1" smtClean="0"/>
              <a:t>canthal</a:t>
            </a:r>
            <a:r>
              <a:rPr lang="en-US" dirty="0" smtClean="0"/>
              <a:t> tendons, which attach the eyelids to the orbital rim,2 limit the forward movement of the globe. As </a:t>
            </a:r>
            <a:r>
              <a:rPr lang="en-US" dirty="0" err="1" smtClean="0"/>
              <a:t>proptosis</a:t>
            </a:r>
            <a:r>
              <a:rPr lang="en-US" dirty="0" smtClean="0"/>
              <a:t> is restricted, the orbital pressure increases and impedes the optic nerve's vascular supply.3 If IOP exceeds central retinal artery pressure, retinal ischemia results.2 In such situations, timely LCC can save visual function. Table 1 summarizes the relevant indications and contraindications for LCC.</a:t>
            </a:r>
            <a:endParaRPr lang="en-US" dirty="0"/>
          </a:p>
        </p:txBody>
      </p:sp>
      <p:sp>
        <p:nvSpPr>
          <p:cNvPr id="4" name="Slide Number Placeholder 3"/>
          <p:cNvSpPr>
            <a:spLocks noGrp="1"/>
          </p:cNvSpPr>
          <p:nvPr>
            <p:ph type="sldNum" sz="quarter" idx="10"/>
          </p:nvPr>
        </p:nvSpPr>
        <p:spPr/>
        <p:txBody>
          <a:bodyPr/>
          <a:lstStyle/>
          <a:p>
            <a:fld id="{A0593A98-4755-4237-94A3-8F051F4FCF6F}" type="slidenum">
              <a:rPr lang="en-US" smtClean="0"/>
              <a:t>3</a:t>
            </a:fld>
            <a:endParaRPr lang="en-US"/>
          </a:p>
        </p:txBody>
      </p:sp>
    </p:spTree>
    <p:extLst>
      <p:ext uri="{BB962C8B-B14F-4D97-AF65-F5344CB8AC3E}">
        <p14:creationId xmlns:p14="http://schemas.microsoft.com/office/powerpoint/2010/main" val="414014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a:t>
            </a:r>
            <a:r>
              <a:rPr lang="en-US" dirty="0" err="1" smtClean="0"/>
              <a:t>esimate</a:t>
            </a:r>
            <a:r>
              <a:rPr lang="en-US" baseline="0" dirty="0" smtClean="0"/>
              <a:t> the incident of </a:t>
            </a:r>
            <a:r>
              <a:rPr lang="en-US" baseline="0" dirty="0" err="1" smtClean="0"/>
              <a:t>signecant</a:t>
            </a:r>
            <a:r>
              <a:rPr lang="en-US" baseline="0" dirty="0" smtClean="0"/>
              <a:t> </a:t>
            </a:r>
            <a:r>
              <a:rPr lang="en-US" baseline="0" dirty="0" err="1" smtClean="0"/>
              <a:t>retrobulbar</a:t>
            </a:r>
            <a:r>
              <a:rPr lang="en-US" baseline="0" dirty="0" smtClean="0"/>
              <a:t> </a:t>
            </a:r>
            <a:r>
              <a:rPr lang="en-US" baseline="0" dirty="0" err="1" smtClean="0"/>
              <a:t>hmg</a:t>
            </a:r>
            <a:r>
              <a:rPr lang="en-US" baseline="0" dirty="0" smtClean="0"/>
              <a:t> 1-3%</a:t>
            </a:r>
            <a:endParaRPr lang="en-US" dirty="0"/>
          </a:p>
        </p:txBody>
      </p:sp>
      <p:sp>
        <p:nvSpPr>
          <p:cNvPr id="4" name="Slide Number Placeholder 3"/>
          <p:cNvSpPr>
            <a:spLocks noGrp="1"/>
          </p:cNvSpPr>
          <p:nvPr>
            <p:ph type="sldNum" sz="quarter" idx="10"/>
          </p:nvPr>
        </p:nvSpPr>
        <p:spPr/>
        <p:txBody>
          <a:bodyPr/>
          <a:lstStyle/>
          <a:p>
            <a:fld id="{A0593A98-4755-4237-94A3-8F051F4FCF6F}" type="slidenum">
              <a:rPr lang="en-US" smtClean="0"/>
              <a:t>4</a:t>
            </a:fld>
            <a:endParaRPr lang="en-US"/>
          </a:p>
        </p:txBody>
      </p:sp>
    </p:spTree>
    <p:extLst>
      <p:ext uri="{BB962C8B-B14F-4D97-AF65-F5344CB8AC3E}">
        <p14:creationId xmlns:p14="http://schemas.microsoft.com/office/powerpoint/2010/main" val="340803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Retrobulbar</a:t>
            </a:r>
            <a:r>
              <a:rPr lang="en-US" dirty="0" smtClean="0"/>
              <a:t> </a:t>
            </a:r>
            <a:r>
              <a:rPr lang="en-US" dirty="0" err="1" smtClean="0"/>
              <a:t>hmg</a:t>
            </a:r>
            <a:r>
              <a:rPr lang="en-US" dirty="0" smtClean="0"/>
              <a:t> result in an orbital com </a:t>
            </a:r>
            <a:r>
              <a:rPr lang="en-US" dirty="0" err="1" smtClean="0"/>
              <a:t>sd</a:t>
            </a:r>
            <a:endParaRPr lang="en-US" dirty="0"/>
          </a:p>
        </p:txBody>
      </p:sp>
      <p:sp>
        <p:nvSpPr>
          <p:cNvPr id="4" name="Slide Number Placeholder 3"/>
          <p:cNvSpPr>
            <a:spLocks noGrp="1"/>
          </p:cNvSpPr>
          <p:nvPr>
            <p:ph type="sldNum" sz="quarter" idx="10"/>
          </p:nvPr>
        </p:nvSpPr>
        <p:spPr/>
        <p:txBody>
          <a:bodyPr/>
          <a:lstStyle/>
          <a:p>
            <a:fld id="{A0593A98-4755-4237-94A3-8F051F4FCF6F}" type="slidenum">
              <a:rPr lang="en-US" smtClean="0"/>
              <a:t>7</a:t>
            </a:fld>
            <a:endParaRPr lang="en-US"/>
          </a:p>
        </p:txBody>
      </p:sp>
    </p:spTree>
    <p:extLst>
      <p:ext uri="{BB962C8B-B14F-4D97-AF65-F5344CB8AC3E}">
        <p14:creationId xmlns:p14="http://schemas.microsoft.com/office/powerpoint/2010/main" val="155500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Venous </a:t>
            </a:r>
            <a:r>
              <a:rPr lang="en-US" dirty="0" err="1" smtClean="0"/>
              <a:t>retrobulbar</a:t>
            </a:r>
            <a:r>
              <a:rPr lang="en-US" dirty="0" smtClean="0"/>
              <a:t> </a:t>
            </a:r>
            <a:r>
              <a:rPr lang="en-US" dirty="0" err="1" smtClean="0"/>
              <a:t>hmg</a:t>
            </a:r>
            <a:r>
              <a:rPr lang="en-US" dirty="0" smtClean="0"/>
              <a:t> </a:t>
            </a:r>
            <a:r>
              <a:rPr lang="en-US" dirty="0" err="1" smtClean="0"/>
              <a:t>usualy</a:t>
            </a:r>
            <a:r>
              <a:rPr lang="en-US" dirty="0" smtClean="0"/>
              <a:t> self </a:t>
            </a:r>
            <a:r>
              <a:rPr lang="en-US" dirty="0" err="1" smtClean="0"/>
              <a:t>lmited</a:t>
            </a:r>
            <a:r>
              <a:rPr lang="en-US" dirty="0" smtClean="0"/>
              <a:t> and tend </a:t>
            </a:r>
            <a:r>
              <a:rPr lang="en-US" dirty="0" err="1" smtClean="0"/>
              <a:t>spred</a:t>
            </a:r>
            <a:r>
              <a:rPr lang="en-US" dirty="0" smtClean="0"/>
              <a:t> slowly ,they often </a:t>
            </a:r>
            <a:r>
              <a:rPr lang="en-US" dirty="0" err="1" smtClean="0"/>
              <a:t>donot</a:t>
            </a:r>
            <a:r>
              <a:rPr lang="en-US" dirty="0" smtClean="0"/>
              <a:t>  require treatment</a:t>
            </a:r>
            <a:r>
              <a:rPr lang="en-US" baseline="0" dirty="0" smtClean="0"/>
              <a:t> </a:t>
            </a:r>
          </a:p>
          <a:p>
            <a:r>
              <a:rPr lang="en-US" baseline="0" dirty="0" smtClean="0"/>
              <a:t>Arterial </a:t>
            </a:r>
            <a:r>
              <a:rPr lang="en-US" baseline="0" dirty="0" err="1" smtClean="0"/>
              <a:t>retrobulbar</a:t>
            </a:r>
            <a:r>
              <a:rPr lang="en-US" baseline="0" dirty="0" smtClean="0"/>
              <a:t> </a:t>
            </a:r>
            <a:r>
              <a:rPr lang="en-US" baseline="0" dirty="0" err="1" smtClean="0"/>
              <a:t>hmg</a:t>
            </a:r>
            <a:r>
              <a:rPr lang="en-US" baseline="0" dirty="0" smtClean="0"/>
              <a:t> </a:t>
            </a:r>
            <a:r>
              <a:rPr lang="en-US" baseline="0" dirty="0" err="1" smtClean="0"/>
              <a:t>ocurs</a:t>
            </a:r>
            <a:r>
              <a:rPr lang="en-US" baseline="0" dirty="0" smtClean="0"/>
              <a:t> more </a:t>
            </a:r>
            <a:r>
              <a:rPr lang="en-US" baseline="0" dirty="0" err="1" smtClean="0"/>
              <a:t>repidly</a:t>
            </a:r>
            <a:r>
              <a:rPr lang="en-US" baseline="0" dirty="0" smtClean="0"/>
              <a:t>, </a:t>
            </a:r>
            <a:r>
              <a:rPr lang="en-US" baseline="0" dirty="0" err="1" smtClean="0"/>
              <a:t>ond</a:t>
            </a:r>
            <a:r>
              <a:rPr lang="en-US" baseline="0" dirty="0" smtClean="0"/>
              <a:t> associated (sign)</a:t>
            </a:r>
            <a:endParaRPr lang="en-US" dirty="0"/>
          </a:p>
        </p:txBody>
      </p:sp>
      <p:sp>
        <p:nvSpPr>
          <p:cNvPr id="4" name="Slide Number Placeholder 3"/>
          <p:cNvSpPr>
            <a:spLocks noGrp="1"/>
          </p:cNvSpPr>
          <p:nvPr>
            <p:ph type="sldNum" sz="quarter" idx="10"/>
          </p:nvPr>
        </p:nvSpPr>
        <p:spPr/>
        <p:txBody>
          <a:bodyPr/>
          <a:lstStyle/>
          <a:p>
            <a:fld id="{A0593A98-4755-4237-94A3-8F051F4FCF6F}" type="slidenum">
              <a:rPr lang="en-US" smtClean="0"/>
              <a:t>8</a:t>
            </a:fld>
            <a:endParaRPr lang="en-US"/>
          </a:p>
        </p:txBody>
      </p:sp>
    </p:spTree>
    <p:extLst>
      <p:ext uri="{BB962C8B-B14F-4D97-AF65-F5344CB8AC3E}">
        <p14:creationId xmlns:p14="http://schemas.microsoft.com/office/powerpoint/2010/main" val="1246649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a:t>
            </a:r>
            <a:r>
              <a:rPr lang="en-US" baseline="0" dirty="0" smtClean="0"/>
              <a:t> scan and MRI doing when visual function stabilized</a:t>
            </a:r>
            <a:endParaRPr lang="en-US" dirty="0"/>
          </a:p>
        </p:txBody>
      </p:sp>
      <p:sp>
        <p:nvSpPr>
          <p:cNvPr id="4" name="Slide Number Placeholder 3"/>
          <p:cNvSpPr>
            <a:spLocks noGrp="1"/>
          </p:cNvSpPr>
          <p:nvPr>
            <p:ph type="sldNum" sz="quarter" idx="10"/>
          </p:nvPr>
        </p:nvSpPr>
        <p:spPr/>
        <p:txBody>
          <a:bodyPr/>
          <a:lstStyle/>
          <a:p>
            <a:fld id="{A0593A98-4755-4237-94A3-8F051F4FCF6F}" type="slidenum">
              <a:rPr lang="en-US" smtClean="0"/>
              <a:t>10</a:t>
            </a:fld>
            <a:endParaRPr lang="en-US"/>
          </a:p>
        </p:txBody>
      </p:sp>
    </p:spTree>
    <p:extLst>
      <p:ext uri="{BB962C8B-B14F-4D97-AF65-F5344CB8AC3E}">
        <p14:creationId xmlns:p14="http://schemas.microsoft.com/office/powerpoint/2010/main" val="3439224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1.Fever ,</a:t>
            </a:r>
            <a:r>
              <a:rPr lang="en-US" dirty="0" err="1" smtClean="0"/>
              <a:t>proptosis,chemosis,pain,limination</a:t>
            </a:r>
            <a:r>
              <a:rPr lang="en-US" dirty="0" smtClean="0"/>
              <a:t> </a:t>
            </a:r>
            <a:r>
              <a:rPr lang="en-US" dirty="0" err="1" smtClean="0"/>
              <a:t>EOM,also</a:t>
            </a:r>
            <a:r>
              <a:rPr lang="en-US" dirty="0" smtClean="0"/>
              <a:t> follow trauma but </a:t>
            </a:r>
            <a:r>
              <a:rPr lang="en-US" dirty="0" err="1" smtClean="0"/>
              <a:t>ussually</a:t>
            </a:r>
            <a:r>
              <a:rPr lang="en-US" dirty="0" smtClean="0"/>
              <a:t> not as acutely</a:t>
            </a:r>
          </a:p>
          <a:p>
            <a:r>
              <a:rPr lang="en-US" dirty="0" smtClean="0"/>
              <a:t>2.Limited </a:t>
            </a:r>
            <a:r>
              <a:rPr lang="en-US" dirty="0" err="1" smtClean="0"/>
              <a:t>eom</a:t>
            </a:r>
            <a:r>
              <a:rPr lang="en-US" dirty="0" smtClean="0"/>
              <a:t> </a:t>
            </a:r>
            <a:r>
              <a:rPr lang="en-US" dirty="0" err="1" smtClean="0"/>
              <a:t>enophtalmos</a:t>
            </a:r>
            <a:r>
              <a:rPr lang="en-US" dirty="0" smtClean="0"/>
              <a:t> or </a:t>
            </a:r>
            <a:r>
              <a:rPr lang="en-US" dirty="0" err="1" smtClean="0"/>
              <a:t>proptosis</a:t>
            </a:r>
            <a:r>
              <a:rPr lang="en-US" dirty="0" smtClean="0"/>
              <a:t> may be present</a:t>
            </a:r>
          </a:p>
          <a:p>
            <a:r>
              <a:rPr lang="en-US" dirty="0" smtClean="0"/>
              <a:t>3.Sub </a:t>
            </a:r>
            <a:r>
              <a:rPr lang="en-US" dirty="0" err="1" smtClean="0"/>
              <a:t>cong</a:t>
            </a:r>
            <a:r>
              <a:rPr lang="en-US" dirty="0" smtClean="0"/>
              <a:t> </a:t>
            </a:r>
            <a:r>
              <a:rPr lang="en-US" dirty="0" err="1" smtClean="0"/>
              <a:t>hmg</a:t>
            </a:r>
            <a:r>
              <a:rPr lang="en-US" dirty="0" smtClean="0"/>
              <a:t> .edema</a:t>
            </a:r>
          </a:p>
          <a:p>
            <a:r>
              <a:rPr lang="en-US" dirty="0" smtClean="0"/>
              <a:t>4.Follow </a:t>
            </a:r>
            <a:r>
              <a:rPr lang="en-US" dirty="0" err="1" smtClean="0"/>
              <a:t>trauma,pulsating</a:t>
            </a:r>
            <a:r>
              <a:rPr lang="en-US" dirty="0" smtClean="0"/>
              <a:t> exophthalmos </a:t>
            </a:r>
            <a:r>
              <a:rPr lang="en-US" dirty="0" err="1" smtClean="0"/>
              <a:t>conguct</a:t>
            </a:r>
            <a:r>
              <a:rPr lang="en-US" dirty="0" smtClean="0"/>
              <a:t> </a:t>
            </a:r>
            <a:r>
              <a:rPr lang="en-US" dirty="0" err="1" smtClean="0"/>
              <a:t>vx</a:t>
            </a:r>
            <a:r>
              <a:rPr lang="en-US" dirty="0" smtClean="0"/>
              <a:t> ,</a:t>
            </a:r>
            <a:r>
              <a:rPr lang="en-US" dirty="0" err="1" smtClean="0"/>
              <a:t>chemosis,increse</a:t>
            </a:r>
            <a:r>
              <a:rPr lang="en-US" baseline="0" dirty="0" smtClean="0"/>
              <a:t> </a:t>
            </a:r>
            <a:r>
              <a:rPr lang="en-US" baseline="0" dirty="0" err="1" smtClean="0"/>
              <a:t>iop</a:t>
            </a:r>
            <a:endParaRPr lang="en-US" baseline="0" dirty="0" smtClean="0"/>
          </a:p>
          <a:p>
            <a:r>
              <a:rPr lang="en-US" baseline="0" dirty="0" smtClean="0"/>
              <a:t>5.Proptosis w </a:t>
            </a:r>
            <a:r>
              <a:rPr lang="en-US" baseline="0" dirty="0" err="1" smtClean="0"/>
              <a:t>valsava</a:t>
            </a:r>
            <a:r>
              <a:rPr lang="en-US" baseline="0" dirty="0" smtClean="0"/>
              <a:t> </a:t>
            </a:r>
            <a:r>
              <a:rPr lang="en-US" baseline="0" dirty="0" err="1" smtClean="0"/>
              <a:t>manever</a:t>
            </a:r>
            <a:r>
              <a:rPr lang="en-US" baseline="0" dirty="0" smtClean="0"/>
              <a:t> not use acutely no </a:t>
            </a:r>
            <a:r>
              <a:rPr lang="en-US" baseline="0" dirty="0" err="1" smtClean="0"/>
              <a:t>hx</a:t>
            </a:r>
            <a:r>
              <a:rPr lang="en-US" baseline="0" dirty="0" smtClean="0"/>
              <a:t> of trauma</a:t>
            </a:r>
          </a:p>
          <a:p>
            <a:r>
              <a:rPr lang="en-US" baseline="0" dirty="0" smtClean="0"/>
              <a:t>6.Acute </a:t>
            </a:r>
            <a:r>
              <a:rPr lang="en-US" baseline="0" dirty="0" err="1" smtClean="0"/>
              <a:t>proptosis,echimosis,limit</a:t>
            </a:r>
            <a:r>
              <a:rPr lang="en-US" baseline="0" dirty="0" smtClean="0"/>
              <a:t> </a:t>
            </a:r>
            <a:r>
              <a:rPr lang="en-US" baseline="0" dirty="0" err="1" smtClean="0"/>
              <a:t>eom</a:t>
            </a:r>
            <a:endParaRPr lang="en-US" baseline="0" dirty="0" smtClean="0"/>
          </a:p>
          <a:p>
            <a:r>
              <a:rPr lang="en-US" baseline="0" dirty="0" smtClean="0"/>
              <a:t>7.Anicoagulatt from systemic </a:t>
            </a:r>
            <a:r>
              <a:rPr lang="en-US" baseline="0" dirty="0" err="1" smtClean="0"/>
              <a:t>dz</a:t>
            </a:r>
            <a:endParaRPr lang="en-US" dirty="0" smtClean="0"/>
          </a:p>
        </p:txBody>
      </p:sp>
      <p:sp>
        <p:nvSpPr>
          <p:cNvPr id="4" name="Slide Number Placeholder 3"/>
          <p:cNvSpPr>
            <a:spLocks noGrp="1"/>
          </p:cNvSpPr>
          <p:nvPr>
            <p:ph type="sldNum" sz="quarter" idx="10"/>
          </p:nvPr>
        </p:nvSpPr>
        <p:spPr/>
        <p:txBody>
          <a:bodyPr/>
          <a:lstStyle/>
          <a:p>
            <a:fld id="{A0593A98-4755-4237-94A3-8F051F4FCF6F}" type="slidenum">
              <a:rPr lang="en-US" smtClean="0"/>
              <a:t>11</a:t>
            </a:fld>
            <a:endParaRPr lang="en-US"/>
          </a:p>
        </p:txBody>
      </p:sp>
    </p:spTree>
    <p:extLst>
      <p:ext uri="{BB962C8B-B14F-4D97-AF65-F5344CB8AC3E}">
        <p14:creationId xmlns:p14="http://schemas.microsoft.com/office/powerpoint/2010/main" val="1573266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Stabilized cell membranes</a:t>
            </a:r>
          </a:p>
          <a:p>
            <a:r>
              <a:rPr lang="en-US" dirty="0" smtClean="0"/>
              <a:t>Aqueous </a:t>
            </a:r>
            <a:r>
              <a:rPr lang="en-US" dirty="0" err="1" smtClean="0"/>
              <a:t>supressant</a:t>
            </a:r>
            <a:endParaRPr lang="en-US" dirty="0"/>
          </a:p>
        </p:txBody>
      </p:sp>
      <p:sp>
        <p:nvSpPr>
          <p:cNvPr id="4" name="Slide Number Placeholder 3"/>
          <p:cNvSpPr>
            <a:spLocks noGrp="1"/>
          </p:cNvSpPr>
          <p:nvPr>
            <p:ph type="sldNum" sz="quarter" idx="10"/>
          </p:nvPr>
        </p:nvSpPr>
        <p:spPr/>
        <p:txBody>
          <a:bodyPr/>
          <a:lstStyle/>
          <a:p>
            <a:fld id="{A0593A98-4755-4237-94A3-8F051F4FCF6F}" type="slidenum">
              <a:rPr lang="en-US" smtClean="0"/>
              <a:t>12</a:t>
            </a:fld>
            <a:endParaRPr lang="en-US"/>
          </a:p>
        </p:txBody>
      </p:sp>
    </p:spTree>
    <p:extLst>
      <p:ext uri="{BB962C8B-B14F-4D97-AF65-F5344CB8AC3E}">
        <p14:creationId xmlns:p14="http://schemas.microsoft.com/office/powerpoint/2010/main" val="3575448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can save visual function</a:t>
            </a:r>
            <a:endParaRPr lang="en-US" dirty="0"/>
          </a:p>
        </p:txBody>
      </p:sp>
      <p:sp>
        <p:nvSpPr>
          <p:cNvPr id="4" name="Slide Number Placeholder 3"/>
          <p:cNvSpPr>
            <a:spLocks noGrp="1"/>
          </p:cNvSpPr>
          <p:nvPr>
            <p:ph type="sldNum" sz="quarter" idx="10"/>
          </p:nvPr>
        </p:nvSpPr>
        <p:spPr/>
        <p:txBody>
          <a:bodyPr/>
          <a:lstStyle/>
          <a:p>
            <a:fld id="{A0593A98-4755-4237-94A3-8F051F4FCF6F}" type="slidenum">
              <a:rPr lang="en-US" smtClean="0"/>
              <a:t>13</a:t>
            </a:fld>
            <a:endParaRPr lang="en-US"/>
          </a:p>
        </p:txBody>
      </p:sp>
    </p:spTree>
    <p:extLst>
      <p:ext uri="{BB962C8B-B14F-4D97-AF65-F5344CB8AC3E}">
        <p14:creationId xmlns:p14="http://schemas.microsoft.com/office/powerpoint/2010/main" val="4020222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BCED3E41-E2DE-48B7-AD25-2C05D8372D60}" type="datetime4">
              <a:rPr lang="en-US" smtClean="0"/>
              <a:pPr/>
              <a:t>December 4, 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7EC525-8AB0-4712-A587-42693BA50056}"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0222C-D03B-4B22-82CC-7BC85210A8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7EC525-8AB0-4712-A587-42693BA50056}"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0222C-D03B-4B22-82CC-7BC85210A8A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7EC525-8AB0-4712-A587-42693BA50056}"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50222C-D03B-4B22-82CC-7BC85210A8A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8F78D1B-BB73-41B2-8202-C6678B761557}" type="datetime4">
              <a:rPr lang="en-US" smtClean="0"/>
              <a:pPr/>
              <a:t>December 4, 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7EC525-8AB0-4712-A587-42693BA50056}"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0222C-D03B-4B22-82CC-7BC85210A8A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37EC525-8AB0-4712-A587-42693BA50056}" type="datetimeFigureOut">
              <a:rPr lang="en-US" smtClean="0"/>
              <a:t>12/4/2014</a:t>
            </a:fld>
            <a:endParaRPr lang="en-US"/>
          </a:p>
        </p:txBody>
      </p:sp>
      <p:sp>
        <p:nvSpPr>
          <p:cNvPr id="27" name="Slide Number Placeholder 26"/>
          <p:cNvSpPr>
            <a:spLocks noGrp="1"/>
          </p:cNvSpPr>
          <p:nvPr>
            <p:ph type="sldNum" sz="quarter" idx="11"/>
          </p:nvPr>
        </p:nvSpPr>
        <p:spPr/>
        <p:txBody>
          <a:bodyPr rtlCol="0"/>
          <a:lstStyle/>
          <a:p>
            <a:fld id="{C250222C-D03B-4B22-82CC-7BC85210A8A2}"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37EC525-8AB0-4712-A587-42693BA50056}" type="datetimeFigureOut">
              <a:rPr lang="en-US" smtClean="0"/>
              <a:t>12/4/2014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250222C-D03B-4B22-82CC-7BC85210A8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EC525-8AB0-4712-A587-42693BA50056}"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50222C-D03B-4B22-82CC-7BC85210A8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7EC525-8AB0-4712-A587-42693BA50056}"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0222C-D03B-4B22-82CC-7BC85210A8A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37EC525-8AB0-4712-A587-42693BA50056}"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50222C-D03B-4B22-82CC-7BC85210A8A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37EC525-8AB0-4712-A587-42693BA50056}" type="datetimeFigureOut">
              <a:rPr lang="en-US" smtClean="0"/>
              <a:t>12/4/2014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250222C-D03B-4B22-82CC-7BC85210A8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244334"/>
            <a:ext cx="8458200" cy="3046988"/>
          </a:xfrm>
          <a:prstGeom prst="rect">
            <a:avLst/>
          </a:prstGeom>
        </p:spPr>
        <p:txBody>
          <a:bodyPr wrap="square">
            <a:spAutoFit/>
          </a:bodyPr>
          <a:lstStyle/>
          <a:p>
            <a:r>
              <a:rPr lang="en-US" sz="9600" dirty="0">
                <a:solidFill>
                  <a:schemeClr val="accent1">
                    <a:lumMod val="50000"/>
                  </a:schemeClr>
                </a:solidFill>
              </a:rPr>
              <a:t>Orbital hematoma </a:t>
            </a:r>
          </a:p>
        </p:txBody>
      </p:sp>
      <p:sp>
        <p:nvSpPr>
          <p:cNvPr id="7" name="Title 6"/>
          <p:cNvSpPr>
            <a:spLocks noGrp="1"/>
          </p:cNvSpPr>
          <p:nvPr>
            <p:ph type="title"/>
          </p:nvPr>
        </p:nvSpPr>
        <p:spPr>
          <a:xfrm>
            <a:off x="381000" y="457200"/>
            <a:ext cx="8305800" cy="6248400"/>
          </a:xfrm>
        </p:spPr>
        <p:style>
          <a:lnRef idx="1">
            <a:schemeClr val="accent1"/>
          </a:lnRef>
          <a:fillRef idx="2">
            <a:schemeClr val="accent1"/>
          </a:fillRef>
          <a:effectRef idx="1">
            <a:schemeClr val="accent1"/>
          </a:effectRef>
          <a:fontRef idx="minor">
            <a:schemeClr val="dk1"/>
          </a:fontRef>
        </p:style>
        <p:txBody>
          <a:bodyPr/>
          <a:lstStyle/>
          <a:p>
            <a:endParaRPr lang="en-US" dirty="0"/>
          </a:p>
        </p:txBody>
      </p:sp>
      <p:sp>
        <p:nvSpPr>
          <p:cNvPr id="8" name="Text Placeholder 7"/>
          <p:cNvSpPr>
            <a:spLocks noGrp="1"/>
          </p:cNvSpPr>
          <p:nvPr>
            <p:ph type="body" idx="1"/>
          </p:nvPr>
        </p:nvSpPr>
        <p:spPr>
          <a:xfrm>
            <a:off x="381001" y="685800"/>
            <a:ext cx="8305799" cy="5029200"/>
          </a:xfrm>
        </p:spPr>
        <p:txBody>
          <a:bodyPr>
            <a:noAutofit/>
          </a:bodyPr>
          <a:lstStyle/>
          <a:p>
            <a:r>
              <a:rPr lang="en-US" sz="9600" dirty="0">
                <a:solidFill>
                  <a:schemeClr val="accent1">
                    <a:lumMod val="50000"/>
                  </a:schemeClr>
                </a:solidFill>
              </a:rPr>
              <a:t>Orbital hematoma </a:t>
            </a:r>
          </a:p>
        </p:txBody>
      </p:sp>
      <p:sp>
        <p:nvSpPr>
          <p:cNvPr id="9" name="TextBox 8"/>
          <p:cNvSpPr txBox="1"/>
          <p:nvPr/>
        </p:nvSpPr>
        <p:spPr>
          <a:xfrm>
            <a:off x="5410200" y="5644991"/>
            <a:ext cx="3048000" cy="646331"/>
          </a:xfrm>
          <a:prstGeom prst="rect">
            <a:avLst/>
          </a:prstGeom>
          <a:noFill/>
        </p:spPr>
        <p:txBody>
          <a:bodyPr wrap="square" rtlCol="0">
            <a:spAutoFit/>
          </a:bodyPr>
          <a:lstStyle/>
          <a:p>
            <a:r>
              <a:rPr lang="en-US" b="1" dirty="0" smtClean="0">
                <a:solidFill>
                  <a:srgbClr val="7030A0"/>
                </a:solidFill>
              </a:rPr>
              <a:t>Dr. Natalia 2</a:t>
            </a:r>
            <a:r>
              <a:rPr lang="en-US" b="1" baseline="30000" dirty="0" smtClean="0">
                <a:solidFill>
                  <a:srgbClr val="7030A0"/>
                </a:solidFill>
              </a:rPr>
              <a:t>nd</a:t>
            </a:r>
            <a:r>
              <a:rPr lang="en-US" b="1" dirty="0" smtClean="0">
                <a:solidFill>
                  <a:srgbClr val="7030A0"/>
                </a:solidFill>
              </a:rPr>
              <a:t> year Resident</a:t>
            </a:r>
            <a:endParaRPr lang="en-US" b="1" dirty="0">
              <a:solidFill>
                <a:srgbClr val="7030A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073"/>
            <a:ext cx="3380033" cy="258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125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865864"/>
          </a:xfrm>
        </p:spPr>
        <p:style>
          <a:lnRef idx="1">
            <a:schemeClr val="accent6"/>
          </a:lnRef>
          <a:fillRef idx="2">
            <a:schemeClr val="accent6"/>
          </a:fillRef>
          <a:effectRef idx="1">
            <a:schemeClr val="accent6"/>
          </a:effectRef>
          <a:fontRef idx="minor">
            <a:schemeClr val="dk1"/>
          </a:fontRef>
        </p:style>
        <p:txBody>
          <a:bodyPr>
            <a:noAutofit/>
          </a:bodyPr>
          <a:lstStyle/>
          <a:p>
            <a:r>
              <a:rPr lang="en-US" sz="4400" dirty="0" smtClean="0">
                <a:solidFill>
                  <a:srgbClr val="002060"/>
                </a:solidFill>
              </a:rPr>
              <a:t>Orbital hematoma diagnosis</a:t>
            </a:r>
            <a:endParaRPr lang="en-US" sz="4400" dirty="0">
              <a:solidFill>
                <a:srgbClr val="002060"/>
              </a:solidFill>
            </a:endParaRPr>
          </a:p>
        </p:txBody>
      </p:sp>
      <p:sp>
        <p:nvSpPr>
          <p:cNvPr id="6" name="Content Placeholder 5"/>
          <p:cNvSpPr>
            <a:spLocks noGrp="1"/>
          </p:cNvSpPr>
          <p:nvPr>
            <p:ph idx="1"/>
          </p:nvPr>
        </p:nvSpPr>
        <p:spPr>
          <a:xfrm>
            <a:off x="457200" y="2133600"/>
            <a:ext cx="8229600" cy="4419600"/>
          </a:xfrm>
        </p:spPr>
        <p:style>
          <a:lnRef idx="1">
            <a:schemeClr val="dk1"/>
          </a:lnRef>
          <a:fillRef idx="2">
            <a:schemeClr val="dk1"/>
          </a:fillRef>
          <a:effectRef idx="1">
            <a:schemeClr val="dk1"/>
          </a:effectRef>
          <a:fontRef idx="minor">
            <a:schemeClr val="dk1"/>
          </a:fontRef>
        </p:style>
        <p:txBody>
          <a:bodyPr/>
          <a:lstStyle/>
          <a:p>
            <a:pPr marL="68580" indent="0">
              <a:buNone/>
            </a:pPr>
            <a:r>
              <a:rPr lang="en-US" b="1" dirty="0" smtClean="0">
                <a:solidFill>
                  <a:srgbClr val="7030A0"/>
                </a:solidFill>
              </a:rPr>
              <a:t>Imaging study  to confirm the diagnosis</a:t>
            </a:r>
          </a:p>
          <a:p>
            <a:pPr lvl="1"/>
            <a:r>
              <a:rPr lang="en-US" dirty="0" smtClean="0"/>
              <a:t>CT scan </a:t>
            </a:r>
            <a:r>
              <a:rPr lang="en-US" dirty="0"/>
              <a:t>orbit (axial and coronal views) can confirm the diagnosis — </a:t>
            </a:r>
            <a:r>
              <a:rPr lang="en-US" b="1" u="sng" dirty="0">
                <a:solidFill>
                  <a:srgbClr val="FF0000"/>
                </a:solidFill>
              </a:rPr>
              <a:t>but if vision is </a:t>
            </a:r>
            <a:r>
              <a:rPr lang="en-US" b="1" u="sng" dirty="0" smtClean="0">
                <a:solidFill>
                  <a:srgbClr val="FF0000"/>
                </a:solidFill>
              </a:rPr>
              <a:t>threatened treat first</a:t>
            </a:r>
            <a:endParaRPr lang="en-US" b="1" u="sng" dirty="0">
              <a:solidFill>
                <a:srgbClr val="FF0000"/>
              </a:solidFill>
            </a:endParaRPr>
          </a:p>
          <a:p>
            <a:pPr lvl="1"/>
            <a:r>
              <a:rPr lang="en-US" dirty="0" smtClean="0"/>
              <a:t> MRI scan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200"/>
            <a:ext cx="4267200" cy="263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693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style>
          <a:lnRef idx="1">
            <a:schemeClr val="accent6"/>
          </a:lnRef>
          <a:fillRef idx="2">
            <a:schemeClr val="accent6"/>
          </a:fillRef>
          <a:effectRef idx="1">
            <a:schemeClr val="accent6"/>
          </a:effectRef>
          <a:fontRef idx="minor">
            <a:schemeClr val="dk1"/>
          </a:fontRef>
        </p:style>
        <p:txBody>
          <a:bodyPr>
            <a:normAutofit/>
          </a:bodyPr>
          <a:lstStyle/>
          <a:p>
            <a:r>
              <a:rPr lang="en-US" dirty="0" smtClean="0">
                <a:solidFill>
                  <a:srgbClr val="002060"/>
                </a:solidFill>
              </a:rPr>
              <a:t>Orbital hematoma differential </a:t>
            </a:r>
            <a:r>
              <a:rPr lang="en-US" dirty="0" err="1" smtClean="0">
                <a:solidFill>
                  <a:srgbClr val="002060"/>
                </a:solidFill>
              </a:rPr>
              <a:t>Dx</a:t>
            </a:r>
            <a:endParaRPr lang="en-US" dirty="0">
              <a:solidFill>
                <a:srgbClr val="002060"/>
              </a:solidFill>
            </a:endParaRPr>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r>
              <a:rPr lang="en-US" dirty="0" smtClean="0"/>
              <a:t>Orbital  cellulitis</a:t>
            </a:r>
          </a:p>
          <a:p>
            <a:r>
              <a:rPr lang="en-US" dirty="0" smtClean="0"/>
              <a:t>Orbital fracture</a:t>
            </a:r>
          </a:p>
          <a:p>
            <a:r>
              <a:rPr lang="en-US" dirty="0" smtClean="0"/>
              <a:t>Rupture globe</a:t>
            </a:r>
          </a:p>
          <a:p>
            <a:r>
              <a:rPr lang="en-US" dirty="0" smtClean="0"/>
              <a:t>Carotid –cavernous fistula</a:t>
            </a:r>
          </a:p>
          <a:p>
            <a:r>
              <a:rPr lang="en-US" dirty="0" err="1" smtClean="0"/>
              <a:t>Varix</a:t>
            </a:r>
            <a:endParaRPr lang="en-US" dirty="0" smtClean="0"/>
          </a:p>
          <a:p>
            <a:r>
              <a:rPr lang="en-US" dirty="0" err="1" smtClean="0"/>
              <a:t>Lymphangioma</a:t>
            </a:r>
            <a:endParaRPr lang="en-US" dirty="0" smtClean="0"/>
          </a:p>
          <a:p>
            <a:r>
              <a:rPr lang="en-US" dirty="0" smtClean="0"/>
              <a:t>Spontaneous </a:t>
            </a:r>
            <a:r>
              <a:rPr lang="en-US" dirty="0" err="1" smtClean="0"/>
              <a:t>retrobulbar</a:t>
            </a:r>
            <a:r>
              <a:rPr lang="en-US" dirty="0" smtClean="0"/>
              <a:t> </a:t>
            </a:r>
            <a:r>
              <a:rPr lang="en-US" dirty="0" err="1" smtClean="0"/>
              <a:t>Hmg</a:t>
            </a:r>
            <a:endParaRPr lang="en-US" dirty="0"/>
          </a:p>
        </p:txBody>
      </p:sp>
    </p:spTree>
    <p:extLst>
      <p:ext uri="{BB962C8B-B14F-4D97-AF65-F5344CB8AC3E}">
        <p14:creationId xmlns:p14="http://schemas.microsoft.com/office/powerpoint/2010/main" val="2810706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865864"/>
          </a:xfrm>
        </p:spPr>
        <p:style>
          <a:lnRef idx="1">
            <a:schemeClr val="accent6"/>
          </a:lnRef>
          <a:fillRef idx="2">
            <a:schemeClr val="accent6"/>
          </a:fillRef>
          <a:effectRef idx="1">
            <a:schemeClr val="accent6"/>
          </a:effectRef>
          <a:fontRef idx="minor">
            <a:schemeClr val="dk1"/>
          </a:fontRef>
        </p:style>
        <p:txBody>
          <a:bodyPr>
            <a:noAutofit/>
          </a:bodyPr>
          <a:lstStyle/>
          <a:p>
            <a:r>
              <a:rPr lang="en-US" sz="4800" dirty="0" smtClean="0">
                <a:solidFill>
                  <a:srgbClr val="002060"/>
                </a:solidFill>
              </a:rPr>
              <a:t>Orbital hematoma medical treatment</a:t>
            </a:r>
            <a:endParaRPr lang="en-US" sz="4800" dirty="0">
              <a:solidFill>
                <a:srgbClr val="002060"/>
              </a:solidFill>
            </a:endParaRPr>
          </a:p>
        </p:txBody>
      </p:sp>
      <p:sp>
        <p:nvSpPr>
          <p:cNvPr id="3" name="Content Placeholder 2"/>
          <p:cNvSpPr>
            <a:spLocks noGrp="1"/>
          </p:cNvSpPr>
          <p:nvPr>
            <p:ph idx="1"/>
          </p:nvPr>
        </p:nvSpPr>
        <p:spPr>
          <a:xfrm>
            <a:off x="457200" y="2133600"/>
            <a:ext cx="8305800" cy="4419600"/>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pPr marL="68580" indent="0">
              <a:buNone/>
            </a:pPr>
            <a:r>
              <a:rPr lang="en-US" dirty="0" smtClean="0"/>
              <a:t>Orbital compartment syndrome is an ocular emergency whose prompt </a:t>
            </a:r>
            <a:r>
              <a:rPr lang="en-US" dirty="0" err="1" smtClean="0"/>
              <a:t>Dx</a:t>
            </a:r>
            <a:r>
              <a:rPr lang="en-US" dirty="0" smtClean="0"/>
              <a:t> &amp; </a:t>
            </a:r>
            <a:r>
              <a:rPr lang="en-US" dirty="0" err="1" smtClean="0"/>
              <a:t>Tx</a:t>
            </a:r>
            <a:r>
              <a:rPr lang="en-US" dirty="0" smtClean="0"/>
              <a:t>  essential to prevent blindness. Lowering </a:t>
            </a:r>
            <a:r>
              <a:rPr lang="en-US" dirty="0" err="1" smtClean="0"/>
              <a:t>intraorbital</a:t>
            </a:r>
            <a:r>
              <a:rPr lang="en-US" dirty="0" smtClean="0"/>
              <a:t> and intraocular pressure  protecting optic nerve from damage</a:t>
            </a:r>
          </a:p>
          <a:p>
            <a:pPr marL="68580" indent="0">
              <a:buNone/>
            </a:pPr>
            <a:r>
              <a:rPr lang="en-US" b="1" dirty="0" smtClean="0">
                <a:solidFill>
                  <a:srgbClr val="FF0000"/>
                </a:solidFill>
              </a:rPr>
              <a:t>Medical treatment:</a:t>
            </a:r>
            <a:endParaRPr lang="en-US" dirty="0" smtClean="0"/>
          </a:p>
          <a:p>
            <a:pPr lvl="1">
              <a:buFont typeface="Wingdings" pitchFamily="2" charset="2"/>
              <a:buChar char="ü"/>
            </a:pPr>
            <a:r>
              <a:rPr lang="en-US" dirty="0" smtClean="0"/>
              <a:t>Ice compresses (20 min on,20 min off )</a:t>
            </a:r>
          </a:p>
          <a:p>
            <a:pPr lvl="1">
              <a:buFont typeface="Wingdings" pitchFamily="2" charset="2"/>
              <a:buChar char="ü"/>
            </a:pPr>
            <a:r>
              <a:rPr lang="en-US" dirty="0" smtClean="0"/>
              <a:t>Corticosteroids IV (decrease inflammation , edema , provide </a:t>
            </a:r>
            <a:r>
              <a:rPr lang="en-US" dirty="0" err="1" smtClean="0"/>
              <a:t>neuroprotection</a:t>
            </a:r>
            <a:r>
              <a:rPr lang="en-US" dirty="0" smtClean="0"/>
              <a:t> to optic nerve )</a:t>
            </a:r>
          </a:p>
          <a:p>
            <a:pPr lvl="1">
              <a:buFont typeface="Wingdings" pitchFamily="2" charset="2"/>
              <a:buChar char="ü"/>
            </a:pPr>
            <a:r>
              <a:rPr lang="en-US" dirty="0" smtClean="0"/>
              <a:t>Hyperosmotic agent (</a:t>
            </a:r>
            <a:r>
              <a:rPr lang="en-US" dirty="0" err="1" smtClean="0"/>
              <a:t>Mannitol</a:t>
            </a:r>
            <a:r>
              <a:rPr lang="en-US" dirty="0" smtClean="0"/>
              <a:t> 20% IV 1-2g/kg over 45min)</a:t>
            </a:r>
          </a:p>
          <a:p>
            <a:pPr lvl="1">
              <a:buFont typeface="Wingdings" pitchFamily="2" charset="2"/>
              <a:buChar char="ü"/>
            </a:pPr>
            <a:r>
              <a:rPr lang="en-US" dirty="0" smtClean="0"/>
              <a:t>CAI(acetazolamide 500mg IV)</a:t>
            </a:r>
          </a:p>
          <a:p>
            <a:pPr lvl="1">
              <a:buFont typeface="Wingdings" pitchFamily="2" charset="2"/>
              <a:buChar char="ü"/>
            </a:pPr>
            <a:r>
              <a:rPr lang="en-US" dirty="0" smtClean="0"/>
              <a:t>Topical beta-blocker (</a:t>
            </a:r>
            <a:r>
              <a:rPr lang="en-US" dirty="0" err="1" smtClean="0"/>
              <a:t>Timolol</a:t>
            </a:r>
            <a:r>
              <a:rPr lang="en-US" dirty="0" smtClean="0"/>
              <a:t> 0.5% or </a:t>
            </a:r>
            <a:r>
              <a:rPr lang="en-US" dirty="0" err="1" smtClean="0"/>
              <a:t>levobunolol</a:t>
            </a:r>
            <a:r>
              <a:rPr lang="en-US" dirty="0" smtClean="0"/>
              <a:t> 0.5%)</a:t>
            </a:r>
          </a:p>
          <a:p>
            <a:pPr lvl="1">
              <a:buFont typeface="Wingdings" pitchFamily="2" charset="2"/>
              <a:buChar char="ü"/>
            </a:pPr>
            <a:r>
              <a:rPr lang="en-US" dirty="0" smtClean="0"/>
              <a:t>AC </a:t>
            </a:r>
            <a:r>
              <a:rPr lang="en-US" dirty="0" err="1" smtClean="0"/>
              <a:t>parasentesis</a:t>
            </a:r>
            <a:r>
              <a:rPr lang="en-US" dirty="0" smtClean="0"/>
              <a:t>(use lower IOP quickly)</a:t>
            </a:r>
          </a:p>
          <a:p>
            <a:pPr lvl="1">
              <a:buFont typeface="Wingdings" pitchFamily="2" charset="2"/>
              <a:buChar char="ü"/>
            </a:pPr>
            <a:r>
              <a:rPr lang="en-US" dirty="0" smtClean="0"/>
              <a:t>AB (</a:t>
            </a:r>
            <a:r>
              <a:rPr lang="en-US" dirty="0" err="1" smtClean="0"/>
              <a:t>e.g.,fracture</a:t>
            </a:r>
            <a:r>
              <a:rPr lang="en-US" dirty="0" smtClean="0"/>
              <a:t> )</a:t>
            </a:r>
            <a:endParaRPr lang="en-US" dirty="0"/>
          </a:p>
        </p:txBody>
      </p:sp>
    </p:spTree>
    <p:extLst>
      <p:ext uri="{BB962C8B-B14F-4D97-AF65-F5344CB8AC3E}">
        <p14:creationId xmlns:p14="http://schemas.microsoft.com/office/powerpoint/2010/main" val="1281864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789664"/>
          </a:xfrm>
        </p:spPr>
        <p:style>
          <a:lnRef idx="1">
            <a:schemeClr val="accent6"/>
          </a:lnRef>
          <a:fillRef idx="2">
            <a:schemeClr val="accent6"/>
          </a:fillRef>
          <a:effectRef idx="1">
            <a:schemeClr val="accent6"/>
          </a:effectRef>
          <a:fontRef idx="minor">
            <a:schemeClr val="dk1"/>
          </a:fontRef>
        </p:style>
        <p:txBody>
          <a:bodyPr>
            <a:noAutofit/>
          </a:bodyPr>
          <a:lstStyle/>
          <a:p>
            <a:r>
              <a:rPr lang="en-US" sz="4800" dirty="0" smtClean="0">
                <a:solidFill>
                  <a:srgbClr val="002060"/>
                </a:solidFill>
              </a:rPr>
              <a:t>Orbital hematoma surgical treatment</a:t>
            </a:r>
            <a:endParaRPr lang="en-US" sz="4800" dirty="0">
              <a:solidFill>
                <a:srgbClr val="002060"/>
              </a:solidFill>
            </a:endParaRPr>
          </a:p>
        </p:txBody>
      </p:sp>
      <p:sp>
        <p:nvSpPr>
          <p:cNvPr id="3" name="Content Placeholder 2"/>
          <p:cNvSpPr>
            <a:spLocks noGrp="1"/>
          </p:cNvSpPr>
          <p:nvPr>
            <p:ph idx="1"/>
          </p:nvPr>
        </p:nvSpPr>
        <p:spPr>
          <a:xfrm>
            <a:off x="457200" y="2133600"/>
            <a:ext cx="8229600" cy="4419600"/>
          </a:xfrm>
        </p:spPr>
        <p:style>
          <a:lnRef idx="1">
            <a:schemeClr val="dk1"/>
          </a:lnRef>
          <a:fillRef idx="2">
            <a:schemeClr val="dk1"/>
          </a:fillRef>
          <a:effectRef idx="1">
            <a:schemeClr val="dk1"/>
          </a:effectRef>
          <a:fontRef idx="minor">
            <a:schemeClr val="dk1"/>
          </a:fontRef>
        </p:style>
        <p:txBody>
          <a:bodyPr>
            <a:normAutofit fontScale="40000" lnSpcReduction="20000"/>
          </a:bodyPr>
          <a:lstStyle/>
          <a:p>
            <a:pPr marL="68580" indent="0">
              <a:buNone/>
            </a:pPr>
            <a:r>
              <a:rPr lang="en-US" sz="5900" b="1" dirty="0" smtClean="0">
                <a:solidFill>
                  <a:srgbClr val="FF0000"/>
                </a:solidFill>
              </a:rPr>
              <a:t>Surgical treatment</a:t>
            </a:r>
          </a:p>
          <a:p>
            <a:pPr marL="68580" indent="0">
              <a:buNone/>
            </a:pPr>
            <a:r>
              <a:rPr lang="en-US" sz="6000" dirty="0" smtClean="0"/>
              <a:t>Emergency lateral </a:t>
            </a:r>
            <a:r>
              <a:rPr lang="en-US" sz="6000" dirty="0" err="1" smtClean="0"/>
              <a:t>canthotomy</a:t>
            </a:r>
            <a:r>
              <a:rPr lang="en-US" sz="6000" dirty="0" smtClean="0"/>
              <a:t> and inferior </a:t>
            </a:r>
            <a:r>
              <a:rPr lang="en-US" sz="6000" dirty="0" err="1" smtClean="0"/>
              <a:t>cantholysis</a:t>
            </a:r>
            <a:r>
              <a:rPr lang="en-US" sz="6000" dirty="0" smtClean="0"/>
              <a:t> must be performed for relief pressure on the eye</a:t>
            </a:r>
          </a:p>
          <a:p>
            <a:pPr marL="68580" indent="0">
              <a:buNone/>
            </a:pPr>
            <a:r>
              <a:rPr lang="en-US" sz="5000" dirty="0" smtClean="0"/>
              <a:t> </a:t>
            </a:r>
            <a:r>
              <a:rPr lang="en-US" sz="5000" b="1" u="sng" dirty="0" smtClean="0">
                <a:solidFill>
                  <a:srgbClr val="7030A0"/>
                </a:solidFill>
              </a:rPr>
              <a:t>Absolute  indication</a:t>
            </a:r>
          </a:p>
          <a:p>
            <a:pPr>
              <a:buFont typeface="Wingdings" pitchFamily="2" charset="2"/>
              <a:buChar char="ü"/>
            </a:pPr>
            <a:r>
              <a:rPr lang="en-US" sz="5000" dirty="0" err="1" smtClean="0"/>
              <a:t>Retrobulbar</a:t>
            </a:r>
            <a:r>
              <a:rPr lang="en-US" sz="5000" dirty="0" smtClean="0"/>
              <a:t> </a:t>
            </a:r>
            <a:r>
              <a:rPr lang="en-US" sz="5000" dirty="0"/>
              <a:t>hemorrhage resulting in acute loss of </a:t>
            </a:r>
            <a:r>
              <a:rPr lang="en-US" sz="5000" dirty="0" smtClean="0"/>
              <a:t>VA</a:t>
            </a:r>
          </a:p>
          <a:p>
            <a:pPr>
              <a:buFont typeface="Wingdings" pitchFamily="2" charset="2"/>
              <a:buChar char="ü"/>
            </a:pPr>
            <a:r>
              <a:rPr lang="en-US" sz="5000" dirty="0" smtClean="0"/>
              <a:t>  </a:t>
            </a:r>
            <a:r>
              <a:rPr lang="en-US" sz="5000" dirty="0" err="1"/>
              <a:t>P</a:t>
            </a:r>
            <a:r>
              <a:rPr lang="en-US" sz="5000" dirty="0" err="1" smtClean="0"/>
              <a:t>roptosis</a:t>
            </a:r>
            <a:r>
              <a:rPr lang="en-US" sz="5000" dirty="0" smtClean="0"/>
              <a:t> 							 </a:t>
            </a:r>
          </a:p>
          <a:p>
            <a:pPr>
              <a:buFont typeface="Wingdings" pitchFamily="2" charset="2"/>
              <a:buChar char="ü"/>
            </a:pPr>
            <a:r>
              <a:rPr lang="en-US" sz="5000" dirty="0" smtClean="0"/>
              <a:t>IOP </a:t>
            </a:r>
            <a:r>
              <a:rPr lang="en-US" sz="5000" dirty="0"/>
              <a:t>greater than 40 mm </a:t>
            </a:r>
            <a:r>
              <a:rPr lang="en-US" sz="5000" dirty="0" smtClean="0"/>
              <a:t>Hg</a:t>
            </a:r>
          </a:p>
          <a:p>
            <a:pPr>
              <a:buFont typeface="Wingdings" pitchFamily="2" charset="2"/>
              <a:buChar char="ü"/>
            </a:pPr>
            <a:r>
              <a:rPr lang="en-US" sz="5000" dirty="0" smtClean="0"/>
              <a:t> Afferent </a:t>
            </a:r>
            <a:r>
              <a:rPr lang="en-US" sz="5000" dirty="0"/>
              <a:t>pupillary </a:t>
            </a:r>
            <a:r>
              <a:rPr lang="en-US" sz="5000" dirty="0" smtClean="0"/>
              <a:t>defect</a:t>
            </a:r>
          </a:p>
          <a:p>
            <a:pPr>
              <a:buFont typeface="Wingdings" pitchFamily="2" charset="2"/>
              <a:buChar char="ü"/>
            </a:pPr>
            <a:r>
              <a:rPr lang="en-US" sz="5000" dirty="0" err="1" smtClean="0"/>
              <a:t>Ophthalmoplegia</a:t>
            </a:r>
            <a:endParaRPr lang="en-US" sz="5000" dirty="0" smtClean="0"/>
          </a:p>
          <a:p>
            <a:pPr>
              <a:buFont typeface="Wingdings" pitchFamily="2" charset="2"/>
              <a:buChar char="ü"/>
            </a:pPr>
            <a:r>
              <a:rPr lang="en-US" sz="5000" dirty="0"/>
              <a:t>C</a:t>
            </a:r>
            <a:r>
              <a:rPr lang="en-US" sz="5000" dirty="0" smtClean="0"/>
              <a:t>herry-red macula</a:t>
            </a:r>
            <a:endParaRPr lang="en-US" sz="5000" dirty="0"/>
          </a:p>
          <a:p>
            <a:pPr>
              <a:buFont typeface="Wingdings" pitchFamily="2" charset="2"/>
              <a:buChar char="ü"/>
            </a:pPr>
            <a:r>
              <a:rPr lang="en-US" sz="5000" dirty="0"/>
              <a:t>O</a:t>
            </a:r>
            <a:r>
              <a:rPr lang="en-US" sz="5000" dirty="0" smtClean="0"/>
              <a:t>ptic </a:t>
            </a:r>
            <a:r>
              <a:rPr lang="en-US" sz="5000" dirty="0"/>
              <a:t>nerve head </a:t>
            </a:r>
            <a:r>
              <a:rPr lang="en-US" sz="5000" dirty="0" smtClean="0"/>
              <a:t>pallor</a:t>
            </a:r>
            <a:r>
              <a:rPr lang="en-US" sz="5000" dirty="0"/>
              <a:t>	</a:t>
            </a:r>
            <a:r>
              <a:rPr lang="en-US" sz="5000" dirty="0" smtClean="0"/>
              <a:t>		</a:t>
            </a:r>
          </a:p>
          <a:p>
            <a:pPr>
              <a:buFont typeface="Wingdings" pitchFamily="2" charset="2"/>
              <a:buChar char="ü"/>
            </a:pPr>
            <a:r>
              <a:rPr lang="en-US" sz="5000" dirty="0"/>
              <a:t>S</a:t>
            </a:r>
            <a:r>
              <a:rPr lang="en-US" sz="5000" dirty="0" smtClean="0"/>
              <a:t>evere </a:t>
            </a:r>
            <a:r>
              <a:rPr lang="en-US" sz="5000" dirty="0"/>
              <a:t>eye </a:t>
            </a:r>
            <a:r>
              <a:rPr lang="en-US" sz="5000" dirty="0" smtClean="0"/>
              <a:t>pain</a:t>
            </a:r>
          </a:p>
          <a:p>
            <a:pPr marL="68580" indent="0">
              <a:buNone/>
            </a:pPr>
            <a:r>
              <a:rPr lang="en-US" sz="5000" b="1" u="sng" dirty="0" smtClean="0">
                <a:solidFill>
                  <a:srgbClr val="7030A0"/>
                </a:solidFill>
              </a:rPr>
              <a:t>Contraindication</a:t>
            </a:r>
          </a:p>
          <a:p>
            <a:pPr>
              <a:buFont typeface="Wingdings" pitchFamily="2" charset="2"/>
              <a:buChar char="ü"/>
            </a:pPr>
            <a:r>
              <a:rPr lang="en-US" sz="5000" dirty="0"/>
              <a:t> </a:t>
            </a:r>
            <a:r>
              <a:rPr lang="en-US" sz="5000" dirty="0" smtClean="0"/>
              <a:t> Globe rupture</a:t>
            </a:r>
            <a:endParaRPr lang="en-US" sz="5000" dirty="0"/>
          </a:p>
        </p:txBody>
      </p:sp>
    </p:spTree>
    <p:extLst>
      <p:ext uri="{BB962C8B-B14F-4D97-AF65-F5344CB8AC3E}">
        <p14:creationId xmlns:p14="http://schemas.microsoft.com/office/powerpoint/2010/main" val="2266104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13464"/>
          </a:xfrm>
        </p:spPr>
        <p:style>
          <a:lnRef idx="1">
            <a:schemeClr val="accent6"/>
          </a:lnRef>
          <a:fillRef idx="2">
            <a:schemeClr val="accent6"/>
          </a:fillRef>
          <a:effectRef idx="1">
            <a:schemeClr val="accent6"/>
          </a:effectRef>
          <a:fontRef idx="minor">
            <a:schemeClr val="dk1"/>
          </a:fontRef>
        </p:style>
        <p:txBody>
          <a:bodyPr>
            <a:noAutofit/>
          </a:bodyPr>
          <a:lstStyle/>
          <a:p>
            <a:r>
              <a:rPr lang="en-US" sz="4800" dirty="0" smtClean="0">
                <a:solidFill>
                  <a:srgbClr val="002060"/>
                </a:solidFill>
              </a:rPr>
              <a:t>Orbital hematoma Surgical treatment</a:t>
            </a:r>
            <a:endParaRPr lang="en-US" sz="4800" dirty="0">
              <a:solidFill>
                <a:srgbClr val="002060"/>
              </a:solidFill>
            </a:endParaRPr>
          </a:p>
        </p:txBody>
      </p:sp>
      <p:sp>
        <p:nvSpPr>
          <p:cNvPr id="3" name="Content Placeholder 2"/>
          <p:cNvSpPr>
            <a:spLocks noGrp="1"/>
          </p:cNvSpPr>
          <p:nvPr>
            <p:ph sz="half" idx="1"/>
          </p:nvPr>
        </p:nvSpPr>
        <p:spPr>
          <a:xfrm>
            <a:off x="457200" y="2209800"/>
            <a:ext cx="4386072" cy="4349750"/>
          </a:xfrm>
        </p:spPr>
        <p:style>
          <a:lnRef idx="1">
            <a:schemeClr val="dk1"/>
          </a:lnRef>
          <a:fillRef idx="2">
            <a:schemeClr val="dk1"/>
          </a:fillRef>
          <a:effectRef idx="1">
            <a:schemeClr val="dk1"/>
          </a:effectRef>
          <a:fontRef idx="minor">
            <a:schemeClr val="dk1"/>
          </a:fontRef>
        </p:style>
        <p:txBody>
          <a:bodyPr>
            <a:normAutofit/>
          </a:bodyPr>
          <a:lstStyle/>
          <a:p>
            <a:r>
              <a:rPr lang="en-US" b="1" dirty="0" smtClean="0">
                <a:solidFill>
                  <a:srgbClr val="7030A0"/>
                </a:solidFill>
              </a:rPr>
              <a:t>Technique of Lateral </a:t>
            </a:r>
            <a:r>
              <a:rPr lang="en-US" b="1" dirty="0" err="1" smtClean="0">
                <a:solidFill>
                  <a:srgbClr val="7030A0"/>
                </a:solidFill>
              </a:rPr>
              <a:t>Canthotomy</a:t>
            </a:r>
            <a:r>
              <a:rPr lang="en-US" b="1" dirty="0" smtClean="0">
                <a:solidFill>
                  <a:srgbClr val="7030A0"/>
                </a:solidFill>
              </a:rPr>
              <a:t> </a:t>
            </a:r>
          </a:p>
          <a:p>
            <a:pPr lvl="1">
              <a:buFont typeface="Wingdings" pitchFamily="2" charset="2"/>
              <a:buChar char="ü"/>
            </a:pPr>
            <a:r>
              <a:rPr lang="en-US" sz="2000" dirty="0" smtClean="0"/>
              <a:t>Clean  with 5% </a:t>
            </a:r>
            <a:r>
              <a:rPr lang="en-US" sz="2000" dirty="0" err="1" smtClean="0"/>
              <a:t>Betadin</a:t>
            </a:r>
            <a:endParaRPr lang="en-US" sz="2000" dirty="0" smtClean="0"/>
          </a:p>
          <a:p>
            <a:pPr lvl="1">
              <a:buFont typeface="Wingdings" pitchFamily="2" charset="2"/>
              <a:buChar char="ü"/>
            </a:pPr>
            <a:r>
              <a:rPr lang="en-US" sz="2000" dirty="0" err="1" smtClean="0"/>
              <a:t>Subdermal</a:t>
            </a:r>
            <a:r>
              <a:rPr lang="en-US" sz="2000" dirty="0" smtClean="0"/>
              <a:t>  injection </a:t>
            </a:r>
            <a:r>
              <a:rPr lang="en-US" sz="2000" dirty="0" err="1" smtClean="0"/>
              <a:t>Lidocaine</a:t>
            </a:r>
            <a:r>
              <a:rPr lang="en-US" sz="2000" dirty="0" smtClean="0"/>
              <a:t>  2%  with Epinephrine</a:t>
            </a:r>
          </a:p>
          <a:p>
            <a:pPr lvl="1">
              <a:buFont typeface="Wingdings" pitchFamily="2" charset="2"/>
              <a:buChar char="ü"/>
            </a:pPr>
            <a:r>
              <a:rPr lang="en-US" sz="2000" dirty="0" smtClean="0"/>
              <a:t>Clamp small hemostat  horizontally across lateral canthus</a:t>
            </a:r>
          </a:p>
          <a:p>
            <a:pPr lvl="1">
              <a:buFont typeface="Wingdings" pitchFamily="2" charset="2"/>
              <a:buChar char="ü"/>
            </a:pPr>
            <a:r>
              <a:rPr lang="en-US" sz="2000" dirty="0" smtClean="0"/>
              <a:t>With blunt tipped scissors (</a:t>
            </a:r>
            <a:r>
              <a:rPr lang="en-US" sz="2000" dirty="0" err="1" smtClean="0"/>
              <a:t>Wescott</a:t>
            </a:r>
            <a:r>
              <a:rPr lang="en-US" sz="2000" dirty="0" smtClean="0"/>
              <a:t> or Stevens) , cut horizontally from lateral angel of eyelid to the bone margin</a:t>
            </a:r>
            <a:endParaRPr lang="en-US" sz="2000" dirty="0"/>
          </a:p>
        </p:txBody>
      </p:sp>
      <p:sp>
        <p:nvSpPr>
          <p:cNvPr id="6" name="Content Placeholder 5"/>
          <p:cNvSpPr>
            <a:spLocks noGrp="1"/>
          </p:cNvSpPr>
          <p:nvPr>
            <p:ph sz="half" idx="2"/>
          </p:nvPr>
        </p:nvSpPr>
        <p:spPr/>
        <p:txBody>
          <a:bodyPr>
            <a:normAutofit/>
          </a:bodyPr>
          <a:lstStyle/>
          <a:p>
            <a:r>
              <a:rPr lang="en-US" dirty="0" smtClean="0"/>
              <a:t>Inferior </a:t>
            </a:r>
            <a:r>
              <a:rPr lang="en-US" dirty="0" err="1" smtClean="0"/>
              <a:t>Cantholysis</a:t>
            </a:r>
            <a:endParaRPr lang="en-US" dirty="0" smtClean="0"/>
          </a:p>
          <a:p>
            <a:pPr lv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713" y="2133600"/>
            <a:ext cx="387508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845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13464"/>
          </a:xfrm>
        </p:spPr>
        <p:style>
          <a:lnRef idx="1">
            <a:schemeClr val="accent6"/>
          </a:lnRef>
          <a:fillRef idx="2">
            <a:schemeClr val="accent6"/>
          </a:fillRef>
          <a:effectRef idx="1">
            <a:schemeClr val="accent6"/>
          </a:effectRef>
          <a:fontRef idx="minor">
            <a:schemeClr val="dk1"/>
          </a:fontRef>
        </p:style>
        <p:txBody>
          <a:bodyPr>
            <a:noAutofit/>
          </a:bodyPr>
          <a:lstStyle/>
          <a:p>
            <a:r>
              <a:rPr lang="en-US" sz="4800" dirty="0">
                <a:solidFill>
                  <a:srgbClr val="002060"/>
                </a:solidFill>
              </a:rPr>
              <a:t>Orbital hematoma Surgical </a:t>
            </a:r>
            <a:r>
              <a:rPr lang="en-US" sz="4800" dirty="0" smtClean="0">
                <a:solidFill>
                  <a:srgbClr val="002060"/>
                </a:solidFill>
              </a:rPr>
              <a:t>treatment</a:t>
            </a:r>
            <a:endParaRPr lang="en-US" sz="4800" dirty="0">
              <a:solidFill>
                <a:srgbClr val="002060"/>
              </a:solidFill>
            </a:endParaRPr>
          </a:p>
        </p:txBody>
      </p:sp>
      <p:sp>
        <p:nvSpPr>
          <p:cNvPr id="3" name="Content Placeholder 2"/>
          <p:cNvSpPr>
            <a:spLocks noGrp="1"/>
          </p:cNvSpPr>
          <p:nvPr>
            <p:ph sz="half" idx="1"/>
          </p:nvPr>
        </p:nvSpPr>
        <p:spPr>
          <a:xfrm>
            <a:off x="457200" y="2133600"/>
            <a:ext cx="4191000" cy="4419600"/>
          </a:xfrm>
        </p:spPr>
        <p:style>
          <a:lnRef idx="1">
            <a:schemeClr val="dk1"/>
          </a:lnRef>
          <a:fillRef idx="2">
            <a:schemeClr val="dk1"/>
          </a:fillRef>
          <a:effectRef idx="1">
            <a:schemeClr val="dk1"/>
          </a:effectRef>
          <a:fontRef idx="minor">
            <a:schemeClr val="dk1"/>
          </a:fontRef>
        </p:style>
        <p:txBody>
          <a:bodyPr>
            <a:normAutofit/>
          </a:bodyPr>
          <a:lstStyle/>
          <a:p>
            <a:r>
              <a:rPr lang="en-US" b="1" dirty="0" smtClean="0">
                <a:solidFill>
                  <a:srgbClr val="7030A0"/>
                </a:solidFill>
              </a:rPr>
              <a:t>Inferior </a:t>
            </a:r>
            <a:r>
              <a:rPr lang="en-US" b="1" dirty="0" err="1" smtClean="0">
                <a:solidFill>
                  <a:srgbClr val="7030A0"/>
                </a:solidFill>
              </a:rPr>
              <a:t>Cantholysis</a:t>
            </a:r>
            <a:endParaRPr lang="en-US" b="1" dirty="0" smtClean="0">
              <a:solidFill>
                <a:srgbClr val="7030A0"/>
              </a:solidFill>
            </a:endParaRPr>
          </a:p>
          <a:p>
            <a:pPr>
              <a:buFont typeface="Wingdings" pitchFamily="2" charset="2"/>
              <a:buChar char="ü"/>
            </a:pPr>
            <a:r>
              <a:rPr lang="en-US" b="1" dirty="0"/>
              <a:t> </a:t>
            </a:r>
            <a:r>
              <a:rPr lang="en-US" dirty="0" smtClean="0"/>
              <a:t>Cut inferior crus of lateral </a:t>
            </a:r>
            <a:r>
              <a:rPr lang="en-US" dirty="0" err="1" smtClean="0"/>
              <a:t>canthal</a:t>
            </a:r>
            <a:r>
              <a:rPr lang="en-US" dirty="0" smtClean="0"/>
              <a:t> tendon with scissors pointed </a:t>
            </a:r>
            <a:r>
              <a:rPr lang="en-US" dirty="0" err="1" smtClean="0"/>
              <a:t>inferoposterioly</a:t>
            </a:r>
            <a:r>
              <a:rPr lang="en-US" dirty="0" smtClean="0"/>
              <a:t>  to release it completely from its attachments</a:t>
            </a:r>
          </a:p>
          <a:p>
            <a:pPr>
              <a:buFont typeface="Wingdings" pitchFamily="2" charset="2"/>
              <a:buChar char="ü"/>
            </a:pPr>
            <a:r>
              <a:rPr lang="en-US" dirty="0" smtClean="0"/>
              <a:t>Upon  proper </a:t>
            </a:r>
            <a:r>
              <a:rPr lang="en-US" dirty="0" err="1" smtClean="0"/>
              <a:t>cantholysis</a:t>
            </a:r>
            <a:r>
              <a:rPr lang="en-US" dirty="0" smtClean="0"/>
              <a:t>  lower lid should fall away from lid margin</a:t>
            </a:r>
          </a:p>
          <a:p>
            <a:pPr>
              <a:buFont typeface="Wingdings" pitchFamily="2" charset="2"/>
              <a:buChar char="ü"/>
            </a:pPr>
            <a:r>
              <a:rPr lang="en-US" dirty="0" smtClean="0"/>
              <a:t>If  IOP remains elevated after inferior </a:t>
            </a:r>
            <a:r>
              <a:rPr lang="en-US" dirty="0" err="1" smtClean="0"/>
              <a:t>cantolysis</a:t>
            </a:r>
            <a:r>
              <a:rPr lang="en-US" dirty="0" smtClean="0"/>
              <a:t> the superior crus of lateral </a:t>
            </a:r>
            <a:r>
              <a:rPr lang="en-US" dirty="0" err="1" smtClean="0"/>
              <a:t>cantal</a:t>
            </a:r>
            <a:r>
              <a:rPr lang="en-US" dirty="0" smtClean="0"/>
              <a:t> </a:t>
            </a:r>
            <a:r>
              <a:rPr lang="en-US" dirty="0" err="1" smtClean="0"/>
              <a:t>ligm</a:t>
            </a:r>
            <a:r>
              <a:rPr lang="en-US" dirty="0" smtClean="0"/>
              <a:t> may be released in similar </a:t>
            </a:r>
            <a:r>
              <a:rPr lang="en-US" dirty="0" err="1" smtClean="0"/>
              <a:t>fastion</a:t>
            </a: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133600"/>
            <a:ext cx="4038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207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752600"/>
          </a:xfrm>
        </p:spPr>
        <p:style>
          <a:lnRef idx="1">
            <a:schemeClr val="accent6"/>
          </a:lnRef>
          <a:fillRef idx="2">
            <a:schemeClr val="accent6"/>
          </a:fillRef>
          <a:effectRef idx="1">
            <a:schemeClr val="accent6"/>
          </a:effectRef>
          <a:fontRef idx="minor">
            <a:schemeClr val="dk1"/>
          </a:fontRef>
        </p:style>
        <p:txBody>
          <a:bodyPr>
            <a:noAutofit/>
          </a:bodyPr>
          <a:lstStyle/>
          <a:p>
            <a:r>
              <a:rPr lang="en-US" sz="4800" dirty="0" smtClean="0">
                <a:solidFill>
                  <a:srgbClr val="002060"/>
                </a:solidFill>
              </a:rPr>
              <a:t>Orbital hematoma Surgical treatment</a:t>
            </a:r>
            <a:endParaRPr lang="en-US" sz="4800" dirty="0">
              <a:solidFill>
                <a:srgbClr val="002060"/>
              </a:solidFill>
            </a:endParaRPr>
          </a:p>
        </p:txBody>
      </p:sp>
      <p:sp>
        <p:nvSpPr>
          <p:cNvPr id="3" name="Content Placeholder 2"/>
          <p:cNvSpPr>
            <a:spLocks noGrp="1"/>
          </p:cNvSpPr>
          <p:nvPr>
            <p:ph idx="1"/>
          </p:nvPr>
        </p:nvSpPr>
        <p:spPr>
          <a:xfrm>
            <a:off x="381000" y="2057400"/>
            <a:ext cx="8305800" cy="4495800"/>
          </a:xfrm>
        </p:spPr>
        <p:style>
          <a:lnRef idx="1">
            <a:schemeClr val="dk1"/>
          </a:lnRef>
          <a:fillRef idx="2">
            <a:schemeClr val="dk1"/>
          </a:fillRef>
          <a:effectRef idx="1">
            <a:schemeClr val="dk1"/>
          </a:effectRef>
          <a:fontRef idx="minor">
            <a:schemeClr val="dk1"/>
          </a:fontRef>
        </p:style>
        <p:txBody>
          <a:bodyPr>
            <a:normAutofit lnSpcReduction="10000"/>
          </a:bodyPr>
          <a:lstStyle/>
          <a:p>
            <a:pPr marL="68580" indent="0">
              <a:buNone/>
            </a:pPr>
            <a:endParaRPr lang="en-US" dirty="0"/>
          </a:p>
          <a:p>
            <a:pPr marL="68580" indent="0">
              <a:buNone/>
            </a:pPr>
            <a:r>
              <a:rPr lang="en-US" b="1" u="sng" dirty="0" smtClean="0">
                <a:solidFill>
                  <a:srgbClr val="FF0000"/>
                </a:solidFill>
              </a:rPr>
              <a:t>Complication:</a:t>
            </a:r>
          </a:p>
          <a:p>
            <a:pPr>
              <a:buFont typeface="Wingdings" pitchFamily="2" charset="2"/>
              <a:buChar char="ü"/>
            </a:pPr>
            <a:r>
              <a:rPr lang="en-US" dirty="0" smtClean="0"/>
              <a:t>Ptosis</a:t>
            </a:r>
          </a:p>
          <a:p>
            <a:pPr>
              <a:buFont typeface="Wingdings" pitchFamily="2" charset="2"/>
              <a:buChar char="ü"/>
            </a:pPr>
            <a:r>
              <a:rPr lang="en-US" dirty="0" smtClean="0"/>
              <a:t>Injury lacrimal gland</a:t>
            </a:r>
          </a:p>
          <a:p>
            <a:pPr>
              <a:buFont typeface="Wingdings" pitchFamily="2" charset="2"/>
              <a:buChar char="ü"/>
            </a:pPr>
            <a:r>
              <a:rPr lang="en-US" dirty="0" smtClean="0"/>
              <a:t>Injury lacrimal artery</a:t>
            </a:r>
          </a:p>
          <a:p>
            <a:pPr>
              <a:buFont typeface="Wingdings" pitchFamily="2" charset="2"/>
              <a:buChar char="ü"/>
            </a:pPr>
            <a:r>
              <a:rPr lang="en-US" dirty="0" smtClean="0"/>
              <a:t>Infection</a:t>
            </a:r>
          </a:p>
          <a:p>
            <a:pPr>
              <a:buFont typeface="Wingdings" pitchFamily="2" charset="2"/>
              <a:buChar char="ü"/>
            </a:pPr>
            <a:r>
              <a:rPr lang="en-US" dirty="0" smtClean="0"/>
              <a:t>Bleeding</a:t>
            </a:r>
          </a:p>
          <a:p>
            <a:pPr>
              <a:buFont typeface="Wingdings" pitchFamily="2" charset="2"/>
              <a:buChar char="ü"/>
            </a:pPr>
            <a:r>
              <a:rPr lang="en-US" dirty="0" err="1" smtClean="0"/>
              <a:t>Ectropion</a:t>
            </a:r>
            <a:endParaRPr lang="en-US" dirty="0" smtClean="0"/>
          </a:p>
          <a:p>
            <a:pPr>
              <a:buFont typeface="Wingdings" pitchFamily="2" charset="2"/>
              <a:buChar char="ü"/>
            </a:pPr>
            <a:r>
              <a:rPr lang="en-US" dirty="0" smtClean="0"/>
              <a:t>Retinal Ischemia</a:t>
            </a:r>
            <a:br>
              <a:rPr lang="en-US" dirty="0" smtClean="0"/>
            </a:br>
            <a:endParaRPr lang="en-US" dirty="0"/>
          </a:p>
        </p:txBody>
      </p:sp>
    </p:spTree>
    <p:extLst>
      <p:ext uri="{BB962C8B-B14F-4D97-AF65-F5344CB8AC3E}">
        <p14:creationId xmlns:p14="http://schemas.microsoft.com/office/powerpoint/2010/main" val="1757120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1600200"/>
          </a:xfrm>
        </p:spPr>
        <p:style>
          <a:lnRef idx="1">
            <a:schemeClr val="accent6"/>
          </a:lnRef>
          <a:fillRef idx="2">
            <a:schemeClr val="accent6"/>
          </a:fillRef>
          <a:effectRef idx="1">
            <a:schemeClr val="accent6"/>
          </a:effectRef>
          <a:fontRef idx="minor">
            <a:schemeClr val="dk1"/>
          </a:fontRef>
        </p:style>
        <p:txBody>
          <a:bodyPr>
            <a:normAutofit/>
          </a:bodyPr>
          <a:lstStyle/>
          <a:p>
            <a:r>
              <a:rPr lang="en-US" sz="4800" dirty="0" smtClean="0">
                <a:solidFill>
                  <a:srgbClr val="002060"/>
                </a:solidFill>
              </a:rPr>
              <a:t>Orbital hematoma prognosis</a:t>
            </a:r>
            <a:endParaRPr lang="en-US" sz="4800" dirty="0">
              <a:solidFill>
                <a:srgbClr val="002060"/>
              </a:solidFill>
            </a:endParaRPr>
          </a:p>
        </p:txBody>
      </p:sp>
      <p:sp>
        <p:nvSpPr>
          <p:cNvPr id="3" name="Content Placeholder 2"/>
          <p:cNvSpPr>
            <a:spLocks noGrp="1"/>
          </p:cNvSpPr>
          <p:nvPr>
            <p:ph idx="1"/>
          </p:nvPr>
        </p:nvSpPr>
        <p:spPr>
          <a:xfrm>
            <a:off x="304800" y="2133600"/>
            <a:ext cx="8686800" cy="4440936"/>
          </a:xfrm>
        </p:spPr>
        <p:style>
          <a:lnRef idx="1">
            <a:schemeClr val="dk1"/>
          </a:lnRef>
          <a:fillRef idx="2">
            <a:schemeClr val="dk1"/>
          </a:fillRef>
          <a:effectRef idx="1">
            <a:schemeClr val="dk1"/>
          </a:effectRef>
          <a:fontRef idx="minor">
            <a:schemeClr val="dk1"/>
          </a:fontRef>
        </p:style>
        <p:txBody>
          <a:bodyPr/>
          <a:lstStyle/>
          <a:p>
            <a:r>
              <a:rPr lang="en-US" dirty="0" smtClean="0"/>
              <a:t>Acute orbital compartment </a:t>
            </a:r>
            <a:r>
              <a:rPr lang="en-US" dirty="0" err="1" smtClean="0"/>
              <a:t>Sd</a:t>
            </a:r>
            <a:r>
              <a:rPr lang="en-US" dirty="0" smtClean="0"/>
              <a:t> with VA loss associated with poor prognosis</a:t>
            </a:r>
          </a:p>
          <a:p>
            <a:r>
              <a:rPr lang="en-US" dirty="0" smtClean="0"/>
              <a:t>Emergent </a:t>
            </a:r>
            <a:r>
              <a:rPr lang="en-US" dirty="0" err="1" smtClean="0"/>
              <a:t>decompressive</a:t>
            </a:r>
            <a:r>
              <a:rPr lang="en-US" dirty="0" smtClean="0"/>
              <a:t>  surgery ( lateral </a:t>
            </a:r>
            <a:r>
              <a:rPr lang="en-US" dirty="0" err="1" smtClean="0"/>
              <a:t>canthotomy</a:t>
            </a:r>
            <a:r>
              <a:rPr lang="en-US" dirty="0" smtClean="0"/>
              <a:t> &amp; inferior </a:t>
            </a:r>
            <a:r>
              <a:rPr lang="en-US" dirty="0" err="1" smtClean="0"/>
              <a:t>cantholisis</a:t>
            </a:r>
            <a:r>
              <a:rPr lang="en-US" dirty="0" smtClean="0"/>
              <a:t>)may save sight in </a:t>
            </a:r>
            <a:r>
              <a:rPr lang="en-US" dirty="0" err="1" smtClean="0"/>
              <a:t>pt</a:t>
            </a:r>
            <a:r>
              <a:rPr lang="en-US" dirty="0" smtClean="0"/>
              <a:t> with severe  symptom</a:t>
            </a:r>
          </a:p>
          <a:p>
            <a:r>
              <a:rPr lang="en-US" dirty="0" smtClean="0"/>
              <a:t>Irreversible visual loss can be expected with retinal ischemia that lasts longer than 120 min.  </a:t>
            </a:r>
            <a:endParaRPr lang="en-US" dirty="0"/>
          </a:p>
        </p:txBody>
      </p:sp>
    </p:spTree>
    <p:extLst>
      <p:ext uri="{BB962C8B-B14F-4D97-AF65-F5344CB8AC3E}">
        <p14:creationId xmlns:p14="http://schemas.microsoft.com/office/powerpoint/2010/main" val="1193717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1447800"/>
          </a:xfrm>
        </p:spPr>
        <p:style>
          <a:lnRef idx="1">
            <a:schemeClr val="accent6"/>
          </a:lnRef>
          <a:fillRef idx="2">
            <a:schemeClr val="accent6"/>
          </a:fillRef>
          <a:effectRef idx="1">
            <a:schemeClr val="accent6"/>
          </a:effectRef>
          <a:fontRef idx="minor">
            <a:schemeClr val="dk1"/>
          </a:fontRef>
        </p:style>
        <p:txBody>
          <a:bodyPr/>
          <a:lstStyle/>
          <a:p>
            <a:r>
              <a:rPr lang="en-US" dirty="0">
                <a:solidFill>
                  <a:srgbClr val="002060"/>
                </a:solidFill>
              </a:rPr>
              <a:t>R</a:t>
            </a:r>
            <a:r>
              <a:rPr lang="en-US" dirty="0" smtClean="0">
                <a:solidFill>
                  <a:srgbClr val="002060"/>
                </a:solidFill>
              </a:rPr>
              <a:t>eference</a:t>
            </a:r>
            <a:endParaRPr lang="en-US" dirty="0">
              <a:solidFill>
                <a:srgbClr val="002060"/>
              </a:solidFill>
            </a:endParaRPr>
          </a:p>
        </p:txBody>
      </p:sp>
      <p:sp>
        <p:nvSpPr>
          <p:cNvPr id="3" name="Content Placeholder 2"/>
          <p:cNvSpPr>
            <a:spLocks noGrp="1"/>
          </p:cNvSpPr>
          <p:nvPr>
            <p:ph idx="1"/>
          </p:nvPr>
        </p:nvSpPr>
        <p:spPr>
          <a:xfrm>
            <a:off x="304800" y="1905000"/>
            <a:ext cx="8610600" cy="4669536"/>
          </a:xfrm>
        </p:spPr>
        <p:style>
          <a:lnRef idx="1">
            <a:schemeClr val="dk1"/>
          </a:lnRef>
          <a:fillRef idx="2">
            <a:schemeClr val="dk1"/>
          </a:fillRef>
          <a:effectRef idx="1">
            <a:schemeClr val="dk1"/>
          </a:effectRef>
          <a:fontRef idx="minor">
            <a:schemeClr val="dk1"/>
          </a:fontRef>
        </p:style>
        <p:txBody>
          <a:bodyPr/>
          <a:lstStyle/>
          <a:p>
            <a:r>
              <a:rPr lang="en-US" dirty="0" smtClean="0"/>
              <a:t>Will eye manual sixth edition</a:t>
            </a:r>
          </a:p>
          <a:p>
            <a:r>
              <a:rPr lang="en-US" dirty="0" smtClean="0"/>
              <a:t>Jack </a:t>
            </a:r>
            <a:r>
              <a:rPr lang="en-US" dirty="0" err="1" smtClean="0"/>
              <a:t>Kanski</a:t>
            </a:r>
            <a:r>
              <a:rPr lang="en-US" dirty="0" smtClean="0"/>
              <a:t> seventh edition</a:t>
            </a:r>
          </a:p>
          <a:p>
            <a:r>
              <a:rPr lang="en-US" dirty="0" smtClean="0"/>
              <a:t>Ocular trauma  James T.Banta,MD2007</a:t>
            </a:r>
          </a:p>
          <a:p>
            <a:r>
              <a:rPr lang="en-US" dirty="0" err="1" smtClean="0"/>
              <a:t>AAO,volume</a:t>
            </a:r>
            <a:r>
              <a:rPr lang="en-US" dirty="0" smtClean="0"/>
              <a:t> 7 ,</a:t>
            </a:r>
            <a:r>
              <a:rPr lang="en-US" dirty="0" err="1" smtClean="0"/>
              <a:t>Orbital,Eyelid</a:t>
            </a:r>
            <a:r>
              <a:rPr lang="en-US" dirty="0" smtClean="0"/>
              <a:t> and Lacrimal System 2011-2013.</a:t>
            </a:r>
          </a:p>
          <a:p>
            <a:r>
              <a:rPr lang="en-US" dirty="0" smtClean="0"/>
              <a:t>Picture from internet</a:t>
            </a:r>
            <a:endParaRPr lang="en-US" dirty="0"/>
          </a:p>
        </p:txBody>
      </p:sp>
    </p:spTree>
    <p:extLst>
      <p:ext uri="{BB962C8B-B14F-4D97-AF65-F5344CB8AC3E}">
        <p14:creationId xmlns:p14="http://schemas.microsoft.com/office/powerpoint/2010/main" val="2042854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143000"/>
            <a:ext cx="7024744" cy="1143000"/>
          </a:xfrm>
        </p:spPr>
        <p:txBody>
          <a:bodyPr/>
          <a:lstStyle/>
          <a:p>
            <a:endParaRPr lang="en-US" dirty="0"/>
          </a:p>
        </p:txBody>
      </p:sp>
      <p:sp>
        <p:nvSpPr>
          <p:cNvPr id="3" name="Content Placeholder 2"/>
          <p:cNvSpPr>
            <a:spLocks noGrp="1"/>
          </p:cNvSpPr>
          <p:nvPr>
            <p:ph idx="1"/>
          </p:nvPr>
        </p:nvSpPr>
        <p:spPr>
          <a:xfrm>
            <a:off x="457200" y="304800"/>
            <a:ext cx="8229600" cy="6172200"/>
          </a:xfrm>
        </p:spPr>
        <p:style>
          <a:lnRef idx="1">
            <a:schemeClr val="accent4"/>
          </a:lnRef>
          <a:fillRef idx="2">
            <a:schemeClr val="accent4"/>
          </a:fillRef>
          <a:effectRef idx="1">
            <a:schemeClr val="accent4"/>
          </a:effectRef>
          <a:fontRef idx="minor">
            <a:schemeClr val="dk1"/>
          </a:fontRef>
        </p:style>
        <p:txBody>
          <a:bodyPr>
            <a:normAutofit/>
          </a:bodyPr>
          <a:lstStyle/>
          <a:p>
            <a:pPr marL="68580" indent="0">
              <a:buNone/>
            </a:pPr>
            <a:r>
              <a:rPr lang="en-US" sz="9600" dirty="0" smtClean="0">
                <a:solidFill>
                  <a:schemeClr val="accent2"/>
                </a:solidFill>
              </a:rPr>
              <a:t>THANK YOU FOR YOUR  ATTENTION</a:t>
            </a:r>
            <a:endParaRPr lang="en-US" sz="9600" dirty="0">
              <a:solidFill>
                <a:schemeClr val="accent2"/>
              </a:solidFill>
            </a:endParaRPr>
          </a:p>
        </p:txBody>
      </p:sp>
    </p:spTree>
    <p:extLst>
      <p:ext uri="{BB962C8B-B14F-4D97-AF65-F5344CB8AC3E}">
        <p14:creationId xmlns:p14="http://schemas.microsoft.com/office/powerpoint/2010/main" val="1909996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865864"/>
          </a:xfrm>
        </p:spPr>
        <p:style>
          <a:lnRef idx="1">
            <a:schemeClr val="accent6"/>
          </a:lnRef>
          <a:fillRef idx="2">
            <a:schemeClr val="accent6"/>
          </a:fillRef>
          <a:effectRef idx="1">
            <a:schemeClr val="accent6"/>
          </a:effectRef>
          <a:fontRef idx="minor">
            <a:schemeClr val="dk1"/>
          </a:fontRef>
        </p:style>
        <p:txBody>
          <a:bodyPr>
            <a:normAutofit/>
          </a:bodyPr>
          <a:lstStyle/>
          <a:p>
            <a:r>
              <a:rPr lang="en-US" sz="6600" dirty="0" smtClean="0">
                <a:solidFill>
                  <a:schemeClr val="accent1">
                    <a:lumMod val="50000"/>
                  </a:schemeClr>
                </a:solidFill>
              </a:rPr>
              <a:t>OUTLINE</a:t>
            </a:r>
            <a:endParaRPr lang="en-US" sz="6600" dirty="0">
              <a:solidFill>
                <a:schemeClr val="accent1">
                  <a:lumMod val="50000"/>
                </a:schemeClr>
              </a:solidFill>
            </a:endParaRPr>
          </a:p>
        </p:txBody>
      </p:sp>
      <p:sp>
        <p:nvSpPr>
          <p:cNvPr id="5" name="Content Placeholder 4"/>
          <p:cNvSpPr>
            <a:spLocks noGrp="1"/>
          </p:cNvSpPr>
          <p:nvPr>
            <p:ph idx="1"/>
          </p:nvPr>
        </p:nvSpPr>
        <p:spPr>
          <a:xfrm>
            <a:off x="457200" y="2133600"/>
            <a:ext cx="8229600" cy="4419600"/>
          </a:xfrm>
        </p:spPr>
        <p:style>
          <a:lnRef idx="1">
            <a:schemeClr val="dk1"/>
          </a:lnRef>
          <a:fillRef idx="2">
            <a:schemeClr val="dk1"/>
          </a:fillRef>
          <a:effectRef idx="1">
            <a:schemeClr val="dk1"/>
          </a:effectRef>
          <a:fontRef idx="minor">
            <a:schemeClr val="dk1"/>
          </a:fontRef>
        </p:style>
        <p:txBody>
          <a:bodyPr/>
          <a:lstStyle/>
          <a:p>
            <a:r>
              <a:rPr lang="en-US" dirty="0" smtClean="0"/>
              <a:t>Definition</a:t>
            </a:r>
          </a:p>
          <a:p>
            <a:r>
              <a:rPr lang="en-US" dirty="0" smtClean="0"/>
              <a:t>Causes</a:t>
            </a:r>
          </a:p>
          <a:p>
            <a:r>
              <a:rPr lang="en-US" dirty="0" smtClean="0"/>
              <a:t>Risk factor</a:t>
            </a:r>
          </a:p>
          <a:p>
            <a:r>
              <a:rPr lang="en-US" dirty="0" smtClean="0"/>
              <a:t>MECHANISM/PATHOPHYIOLOGY</a:t>
            </a:r>
          </a:p>
          <a:p>
            <a:r>
              <a:rPr lang="en-US" dirty="0" smtClean="0"/>
              <a:t>Diagnosis</a:t>
            </a:r>
          </a:p>
          <a:p>
            <a:r>
              <a:rPr lang="en-US" dirty="0" smtClean="0"/>
              <a:t>Differential </a:t>
            </a:r>
            <a:r>
              <a:rPr lang="en-US" dirty="0" err="1" smtClean="0"/>
              <a:t>Dx</a:t>
            </a:r>
            <a:endParaRPr lang="en-US" dirty="0" smtClean="0"/>
          </a:p>
          <a:p>
            <a:r>
              <a:rPr lang="en-US" dirty="0" smtClean="0"/>
              <a:t>Treatment</a:t>
            </a:r>
          </a:p>
          <a:p>
            <a:r>
              <a:rPr lang="en-US" dirty="0" smtClean="0"/>
              <a:t>Prognosis</a:t>
            </a:r>
          </a:p>
          <a:p>
            <a:endParaRPr lang="en-US" dirty="0" smtClean="0"/>
          </a:p>
          <a:p>
            <a:pPr marL="68580" indent="0">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20271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865864"/>
          </a:xfrm>
        </p:spPr>
        <p:style>
          <a:lnRef idx="1">
            <a:schemeClr val="accent6"/>
          </a:lnRef>
          <a:fillRef idx="2">
            <a:schemeClr val="accent6"/>
          </a:fillRef>
          <a:effectRef idx="1">
            <a:schemeClr val="accent6"/>
          </a:effectRef>
          <a:fontRef idx="minor">
            <a:schemeClr val="dk1"/>
          </a:fontRef>
        </p:style>
        <p:txBody>
          <a:bodyPr>
            <a:noAutofit/>
          </a:bodyPr>
          <a:lstStyle/>
          <a:p>
            <a:r>
              <a:rPr lang="en-US" sz="4800" dirty="0" smtClean="0">
                <a:solidFill>
                  <a:srgbClr val="002060"/>
                </a:solidFill>
              </a:rPr>
              <a:t>Orbital hematoma definition</a:t>
            </a:r>
            <a:endParaRPr lang="en-US" sz="4800" dirty="0">
              <a:solidFill>
                <a:srgbClr val="002060"/>
              </a:solidFill>
            </a:endParaRPr>
          </a:p>
        </p:txBody>
      </p:sp>
      <p:sp>
        <p:nvSpPr>
          <p:cNvPr id="3" name="Content Placeholder 2"/>
          <p:cNvSpPr>
            <a:spLocks noGrp="1"/>
          </p:cNvSpPr>
          <p:nvPr>
            <p:ph sz="half" idx="1"/>
          </p:nvPr>
        </p:nvSpPr>
        <p:spPr>
          <a:xfrm>
            <a:off x="457200" y="2133601"/>
            <a:ext cx="4005072" cy="4435474"/>
          </a:xfrm>
        </p:spPr>
        <p:style>
          <a:lnRef idx="1">
            <a:schemeClr val="dk1"/>
          </a:lnRef>
          <a:fillRef idx="2">
            <a:schemeClr val="dk1"/>
          </a:fillRef>
          <a:effectRef idx="1">
            <a:schemeClr val="dk1"/>
          </a:effectRef>
          <a:fontRef idx="minor">
            <a:schemeClr val="dk1"/>
          </a:fontRef>
        </p:style>
        <p:txBody>
          <a:bodyPr>
            <a:normAutofit/>
          </a:bodyPr>
          <a:lstStyle/>
          <a:p>
            <a:r>
              <a:rPr lang="en-US" dirty="0" smtClean="0"/>
              <a:t>Orbital hematoma is defined as a collection of blood inside orbit that results from rupture of an artery or vein</a:t>
            </a:r>
          </a:p>
          <a:p>
            <a:r>
              <a:rPr lang="en-US" dirty="0" smtClean="0"/>
              <a:t> Hematoma formation can cause the pressure in the increase rapidly , cause damage to sensitive structure inside the orbit.</a:t>
            </a:r>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0863"/>
            <a:ext cx="4191000" cy="24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490728" y="1752600"/>
            <a:ext cx="4005072" cy="4800600"/>
          </a:xfrm>
          <a:prstGeom prst="rect">
            <a:avLst/>
          </a:prstGeom>
        </p:spPr>
        <p:style>
          <a:lnRef idx="1">
            <a:schemeClr val="dk1"/>
          </a:lnRef>
          <a:fillRef idx="2">
            <a:schemeClr val="dk1"/>
          </a:fillRef>
          <a:effectRef idx="1">
            <a:schemeClr val="dk1"/>
          </a:effectRef>
          <a:fontRef idx="minor">
            <a:schemeClr val="dk1"/>
          </a:fontRef>
        </p:style>
        <p:txBody>
          <a:bodyPr vert="horz">
            <a:normAutofit/>
          </a:bodyPr>
          <a:lstStyle>
            <a:lvl1pPr marL="365760" indent="-256032" algn="l" rtl="0" eaLnBrk="1" latinLnBrk="0" hangingPunct="1">
              <a:spcBef>
                <a:spcPts val="300"/>
              </a:spcBef>
              <a:buClr>
                <a:schemeClr val="accent3"/>
              </a:buClr>
              <a:buFont typeface="Georgia"/>
              <a:buChar char="•"/>
              <a:defRPr kumimoji="0" sz="2000" kern="1200">
                <a:solidFill>
                  <a:schemeClr val="dk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1900" kern="1200">
                <a:solidFill>
                  <a:schemeClr val="dk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1800" kern="1200">
                <a:solidFill>
                  <a:schemeClr val="dk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1800" kern="1200">
                <a:solidFill>
                  <a:schemeClr val="dk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r>
              <a:rPr lang="en-US" sz="2400" dirty="0" smtClean="0"/>
              <a:t>Orbital hematoma is defined as a collection of blood inside orbit that results from rupture of an artery or vein</a:t>
            </a:r>
          </a:p>
          <a:p>
            <a:r>
              <a:rPr lang="en-US" sz="2400" dirty="0" smtClean="0"/>
              <a:t> Hematoma formation can cause</a:t>
            </a:r>
            <a:r>
              <a:rPr lang="en-US" dirty="0" smtClean="0"/>
              <a:t>:</a:t>
            </a:r>
          </a:p>
          <a:p>
            <a:pPr lvl="1"/>
            <a:r>
              <a:rPr lang="en-US" dirty="0" smtClean="0"/>
              <a:t> </a:t>
            </a:r>
            <a:r>
              <a:rPr lang="en-US" sz="2000" dirty="0" smtClean="0"/>
              <a:t>The pressure  increase rapidly </a:t>
            </a:r>
          </a:p>
          <a:p>
            <a:pPr lvl="1"/>
            <a:r>
              <a:rPr lang="en-US" sz="2000" dirty="0"/>
              <a:t>D</a:t>
            </a:r>
            <a:r>
              <a:rPr lang="en-US" sz="2000" dirty="0" smtClean="0"/>
              <a:t>amage to sensitive structure inside the orbit.</a:t>
            </a:r>
            <a:endParaRPr lang="en-US"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267200"/>
            <a:ext cx="4191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157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52600"/>
          </a:xfrm>
        </p:spPr>
        <p:style>
          <a:lnRef idx="1">
            <a:schemeClr val="accent6"/>
          </a:lnRef>
          <a:fillRef idx="2">
            <a:schemeClr val="accent6"/>
          </a:fillRef>
          <a:effectRef idx="1">
            <a:schemeClr val="accent6"/>
          </a:effectRef>
          <a:fontRef idx="minor">
            <a:schemeClr val="dk1"/>
          </a:fontRef>
        </p:style>
        <p:txBody>
          <a:bodyPr>
            <a:normAutofit/>
          </a:bodyPr>
          <a:lstStyle/>
          <a:p>
            <a:r>
              <a:rPr lang="en-US" sz="4800" dirty="0" smtClean="0">
                <a:solidFill>
                  <a:srgbClr val="002060"/>
                </a:solidFill>
              </a:rPr>
              <a:t>Orbital hematoma causes</a:t>
            </a:r>
            <a:endParaRPr lang="en-US" sz="4800" dirty="0">
              <a:solidFill>
                <a:srgbClr val="002060"/>
              </a:solidFill>
            </a:endParaRPr>
          </a:p>
        </p:txBody>
      </p:sp>
      <p:sp>
        <p:nvSpPr>
          <p:cNvPr id="3" name="Content Placeholder 2"/>
          <p:cNvSpPr>
            <a:spLocks noGrp="1"/>
          </p:cNvSpPr>
          <p:nvPr>
            <p:ph idx="1"/>
          </p:nvPr>
        </p:nvSpPr>
        <p:spPr>
          <a:xfrm>
            <a:off x="457200" y="1828800"/>
            <a:ext cx="8229600" cy="4953000"/>
          </a:xfrm>
        </p:spPr>
        <p:style>
          <a:lnRef idx="1">
            <a:schemeClr val="dk1"/>
          </a:lnRef>
          <a:fillRef idx="2">
            <a:schemeClr val="dk1"/>
          </a:fillRef>
          <a:effectRef idx="1">
            <a:schemeClr val="dk1"/>
          </a:effectRef>
          <a:fontRef idx="minor">
            <a:schemeClr val="dk1"/>
          </a:fontRef>
        </p:style>
        <p:txBody>
          <a:bodyPr>
            <a:normAutofit fontScale="32500" lnSpcReduction="20000"/>
          </a:bodyPr>
          <a:lstStyle/>
          <a:p>
            <a:pPr marL="0" indent="0">
              <a:buNone/>
            </a:pPr>
            <a:r>
              <a:rPr lang="en-US" sz="9800" b="1" dirty="0" smtClean="0">
                <a:solidFill>
                  <a:srgbClr val="FF0000"/>
                </a:solidFill>
              </a:rPr>
              <a:t>Causes of orbital hematoma                                                 </a:t>
            </a:r>
            <a:r>
              <a:rPr lang="en-US" sz="7400" b="1" dirty="0" smtClean="0">
                <a:solidFill>
                  <a:srgbClr val="7030A0"/>
                </a:solidFill>
              </a:rPr>
              <a:t>Post traumatic </a:t>
            </a:r>
            <a:r>
              <a:rPr lang="en-US" sz="7400" b="1" dirty="0" err="1" smtClean="0">
                <a:solidFill>
                  <a:srgbClr val="7030A0"/>
                </a:solidFill>
              </a:rPr>
              <a:t>Retrobulbar</a:t>
            </a:r>
            <a:r>
              <a:rPr lang="en-US" sz="7400" b="1" dirty="0" smtClean="0">
                <a:solidFill>
                  <a:srgbClr val="7030A0"/>
                </a:solidFill>
              </a:rPr>
              <a:t> </a:t>
            </a:r>
            <a:r>
              <a:rPr lang="en-US" sz="7400" b="1" dirty="0" err="1" smtClean="0">
                <a:solidFill>
                  <a:srgbClr val="7030A0"/>
                </a:solidFill>
              </a:rPr>
              <a:t>Hmg</a:t>
            </a:r>
            <a:r>
              <a:rPr lang="en-US" sz="7400" b="1" dirty="0" smtClean="0">
                <a:solidFill>
                  <a:srgbClr val="7030A0"/>
                </a:solidFill>
              </a:rPr>
              <a:t>  </a:t>
            </a:r>
          </a:p>
          <a:p>
            <a:pPr marL="411480" lvl="1" indent="0">
              <a:buNone/>
            </a:pPr>
            <a:r>
              <a:rPr lang="en-US" sz="7400" dirty="0" smtClean="0"/>
              <a:t>   Facial trauma</a:t>
            </a:r>
          </a:p>
          <a:p>
            <a:pPr marL="411480" lvl="1" indent="0">
              <a:buNone/>
            </a:pPr>
            <a:r>
              <a:rPr lang="en-US" sz="7400" dirty="0" smtClean="0"/>
              <a:t>   Orbital fracture</a:t>
            </a:r>
          </a:p>
          <a:p>
            <a:pPr marL="365760" lvl="1" indent="0">
              <a:buNone/>
            </a:pPr>
            <a:r>
              <a:rPr lang="en-US" sz="7400" b="1" dirty="0" smtClean="0">
                <a:solidFill>
                  <a:srgbClr val="7030A0"/>
                </a:solidFill>
              </a:rPr>
              <a:t>Post anesthesia </a:t>
            </a:r>
            <a:r>
              <a:rPr lang="en-US" sz="7400" b="1" dirty="0" err="1" smtClean="0">
                <a:solidFill>
                  <a:srgbClr val="7030A0"/>
                </a:solidFill>
              </a:rPr>
              <a:t>Retrobulbar</a:t>
            </a:r>
            <a:r>
              <a:rPr lang="en-US" sz="7400" b="1" dirty="0" smtClean="0">
                <a:solidFill>
                  <a:srgbClr val="7030A0"/>
                </a:solidFill>
              </a:rPr>
              <a:t> </a:t>
            </a:r>
            <a:r>
              <a:rPr lang="en-US" sz="7400" b="1" dirty="0" err="1" smtClean="0">
                <a:solidFill>
                  <a:srgbClr val="7030A0"/>
                </a:solidFill>
              </a:rPr>
              <a:t>Hmg</a:t>
            </a:r>
            <a:endParaRPr lang="en-US" sz="7400" b="1" dirty="0" smtClean="0">
              <a:solidFill>
                <a:srgbClr val="7030A0"/>
              </a:solidFill>
            </a:endParaRPr>
          </a:p>
          <a:p>
            <a:pPr marL="411480" lvl="1" indent="0">
              <a:buNone/>
            </a:pPr>
            <a:r>
              <a:rPr lang="en-US" sz="7400" dirty="0" smtClean="0"/>
              <a:t>   </a:t>
            </a:r>
            <a:r>
              <a:rPr lang="en-US" sz="7400" dirty="0" err="1" smtClean="0"/>
              <a:t>Peribulbar</a:t>
            </a:r>
            <a:r>
              <a:rPr lang="en-US" sz="7400" dirty="0" smtClean="0"/>
              <a:t>  orbital  injection</a:t>
            </a:r>
          </a:p>
          <a:p>
            <a:pPr marL="411480" lvl="1" indent="0">
              <a:buNone/>
            </a:pPr>
            <a:r>
              <a:rPr lang="en-US" sz="7400" dirty="0" smtClean="0"/>
              <a:t>   </a:t>
            </a:r>
            <a:r>
              <a:rPr lang="en-US" sz="7400" dirty="0" err="1" smtClean="0"/>
              <a:t>Retrobulbar</a:t>
            </a:r>
            <a:r>
              <a:rPr lang="en-US" sz="7400" dirty="0" smtClean="0"/>
              <a:t> orbital  injection</a:t>
            </a:r>
          </a:p>
          <a:p>
            <a:pPr marL="411480" lvl="1" indent="0">
              <a:buNone/>
            </a:pPr>
            <a:r>
              <a:rPr lang="en-US" sz="7400" b="1" dirty="0" smtClean="0">
                <a:solidFill>
                  <a:srgbClr val="7030A0"/>
                </a:solidFill>
              </a:rPr>
              <a:t>Spontaneous </a:t>
            </a:r>
            <a:r>
              <a:rPr lang="en-US" sz="7400" b="1" dirty="0" err="1" smtClean="0">
                <a:solidFill>
                  <a:srgbClr val="7030A0"/>
                </a:solidFill>
              </a:rPr>
              <a:t>Retrobulbar</a:t>
            </a:r>
            <a:r>
              <a:rPr lang="en-US" sz="7400" b="1" dirty="0" smtClean="0">
                <a:solidFill>
                  <a:srgbClr val="7030A0"/>
                </a:solidFill>
              </a:rPr>
              <a:t> </a:t>
            </a:r>
            <a:r>
              <a:rPr lang="en-US" sz="7400" b="1" dirty="0" err="1" smtClean="0">
                <a:solidFill>
                  <a:srgbClr val="7030A0"/>
                </a:solidFill>
              </a:rPr>
              <a:t>Hmg</a:t>
            </a:r>
            <a:endParaRPr lang="en-US" sz="7400" b="1" dirty="0" smtClean="0">
              <a:solidFill>
                <a:srgbClr val="7030A0"/>
              </a:solidFill>
            </a:endParaRPr>
          </a:p>
          <a:p>
            <a:pPr marL="411480" lvl="1" indent="0">
              <a:buNone/>
            </a:pPr>
            <a:r>
              <a:rPr lang="en-US" sz="7400" dirty="0"/>
              <a:t>  </a:t>
            </a:r>
            <a:r>
              <a:rPr lang="en-US" sz="7400" dirty="0" smtClean="0"/>
              <a:t>  Orbital vascular anomalies</a:t>
            </a:r>
          </a:p>
          <a:p>
            <a:pPr marL="411480" lvl="1" indent="0">
              <a:buNone/>
            </a:pPr>
            <a:r>
              <a:rPr lang="en-US" sz="7400" dirty="0" smtClean="0"/>
              <a:t>    Tumor</a:t>
            </a:r>
          </a:p>
          <a:p>
            <a:pPr marL="411480" lvl="1" indent="0">
              <a:buNone/>
            </a:pPr>
            <a:r>
              <a:rPr lang="en-US" sz="7400" dirty="0"/>
              <a:t> </a:t>
            </a:r>
            <a:r>
              <a:rPr lang="en-US" sz="7400" dirty="0" smtClean="0"/>
              <a:t>   Systemic abnormality ( coagulopathy, uncontrolled HTN , septicemia , sick cell </a:t>
            </a:r>
            <a:r>
              <a:rPr lang="en-US" sz="7400" dirty="0" err="1" smtClean="0"/>
              <a:t>pt</a:t>
            </a:r>
            <a:r>
              <a:rPr lang="en-US" sz="7400" dirty="0" smtClean="0"/>
              <a:t>) </a:t>
            </a:r>
          </a:p>
          <a:p>
            <a:pPr marL="411480" lvl="1" indent="0">
              <a:buNone/>
            </a:pPr>
            <a:endParaRPr lang="en-US" dirty="0"/>
          </a:p>
          <a:p>
            <a:pPr marL="411480" lvl="1" indent="0">
              <a:buNone/>
            </a:pPr>
            <a:endParaRPr lang="en-US" dirty="0" smtClean="0"/>
          </a:p>
          <a:p>
            <a:pPr marL="411480" lvl="1" indent="0">
              <a:buNone/>
            </a:pPr>
            <a:endParaRPr lang="en-US" dirty="0" smtClean="0"/>
          </a:p>
          <a:p>
            <a:pPr marL="411480" lvl="1" indent="0">
              <a:buNone/>
            </a:pPr>
            <a:endParaRPr lang="en-US" dirty="0"/>
          </a:p>
          <a:p>
            <a:pPr marL="411480" lvl="1" indent="0">
              <a:buNone/>
            </a:pPr>
            <a:endParaRPr lang="en-US" dirty="0" smtClean="0"/>
          </a:p>
          <a:p>
            <a:pPr marL="411480" lvl="1" indent="0">
              <a:buNone/>
            </a:pPr>
            <a:r>
              <a:rPr lang="en-US" dirty="0" smtClean="0"/>
              <a:t> </a:t>
            </a:r>
          </a:p>
          <a:p>
            <a:pPr marL="457200" lvl="1" indent="0">
              <a:buNone/>
            </a:pPr>
            <a:endParaRPr lang="en-US" dirty="0"/>
          </a:p>
        </p:txBody>
      </p:sp>
    </p:spTree>
    <p:extLst>
      <p:ext uri="{BB962C8B-B14F-4D97-AF65-F5344CB8AC3E}">
        <p14:creationId xmlns:p14="http://schemas.microsoft.com/office/powerpoint/2010/main" val="1841341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865864"/>
          </a:xfrm>
        </p:spPr>
        <p:style>
          <a:lnRef idx="1">
            <a:schemeClr val="accent6"/>
          </a:lnRef>
          <a:fillRef idx="2">
            <a:schemeClr val="accent6"/>
          </a:fillRef>
          <a:effectRef idx="1">
            <a:schemeClr val="accent6"/>
          </a:effectRef>
          <a:fontRef idx="minor">
            <a:schemeClr val="dk1"/>
          </a:fontRef>
        </p:style>
        <p:txBody>
          <a:bodyPr>
            <a:noAutofit/>
          </a:bodyPr>
          <a:lstStyle/>
          <a:p>
            <a:r>
              <a:rPr lang="en-US" sz="4800" dirty="0" smtClean="0">
                <a:solidFill>
                  <a:srgbClr val="002060"/>
                </a:solidFill>
              </a:rPr>
              <a:t>Orbita</a:t>
            </a:r>
            <a:r>
              <a:rPr lang="en-US" sz="4800" dirty="0">
                <a:solidFill>
                  <a:srgbClr val="002060"/>
                </a:solidFill>
              </a:rPr>
              <a:t>l</a:t>
            </a:r>
            <a:r>
              <a:rPr lang="en-US" sz="4800" dirty="0" smtClean="0">
                <a:solidFill>
                  <a:srgbClr val="002060"/>
                </a:solidFill>
              </a:rPr>
              <a:t> hematoma causes</a:t>
            </a:r>
            <a:endParaRPr lang="en-US" sz="4800" dirty="0">
              <a:solidFill>
                <a:srgbClr val="002060"/>
              </a:solidFill>
            </a:endParaRPr>
          </a:p>
        </p:txBody>
      </p:sp>
      <p:sp>
        <p:nvSpPr>
          <p:cNvPr id="3" name="Content Placeholder 2"/>
          <p:cNvSpPr>
            <a:spLocks noGrp="1"/>
          </p:cNvSpPr>
          <p:nvPr>
            <p:ph idx="1"/>
          </p:nvPr>
        </p:nvSpPr>
        <p:spPr>
          <a:xfrm>
            <a:off x="457200" y="2133600"/>
            <a:ext cx="8229600" cy="4724400"/>
          </a:xfrm>
        </p:spPr>
        <p:style>
          <a:lnRef idx="1">
            <a:schemeClr val="dk1"/>
          </a:lnRef>
          <a:fillRef idx="2">
            <a:schemeClr val="dk1"/>
          </a:fillRef>
          <a:effectRef idx="1">
            <a:schemeClr val="dk1"/>
          </a:effectRef>
          <a:fontRef idx="minor">
            <a:schemeClr val="dk1"/>
          </a:fontRef>
        </p:style>
        <p:txBody>
          <a:bodyPr>
            <a:normAutofit/>
          </a:bodyPr>
          <a:lstStyle/>
          <a:p>
            <a:pPr marL="109728" indent="0">
              <a:buNone/>
            </a:pPr>
            <a:r>
              <a:rPr lang="en-US" b="1" dirty="0" smtClean="0">
                <a:solidFill>
                  <a:srgbClr val="7030A0"/>
                </a:solidFill>
              </a:rPr>
              <a:t>Post surgical</a:t>
            </a:r>
          </a:p>
          <a:p>
            <a:pPr marL="411480" lvl="1" indent="0">
              <a:buNone/>
            </a:pPr>
            <a:r>
              <a:rPr lang="en-US" dirty="0" smtClean="0"/>
              <a:t>After repair of Orbital fracture</a:t>
            </a:r>
          </a:p>
          <a:p>
            <a:pPr marL="411480" lvl="1" indent="0">
              <a:buNone/>
            </a:pPr>
            <a:r>
              <a:rPr lang="en-US" dirty="0" smtClean="0"/>
              <a:t>After cosmetic or reconstructive eyelid surgery</a:t>
            </a:r>
          </a:p>
          <a:p>
            <a:pPr marL="411480" lvl="1" indent="0">
              <a:buNone/>
            </a:pPr>
            <a:r>
              <a:rPr lang="en-US" dirty="0" smtClean="0"/>
              <a:t>After endoscopic sinus surgery</a:t>
            </a:r>
          </a:p>
          <a:p>
            <a:pPr marL="411480" lvl="1" indent="0">
              <a:buNone/>
            </a:pPr>
            <a:r>
              <a:rPr lang="en-US" dirty="0" smtClean="0"/>
              <a:t>After other surgeries: strabismus, </a:t>
            </a:r>
            <a:r>
              <a:rPr lang="en-US" dirty="0" err="1" smtClean="0"/>
              <a:t>dacryocystectomy</a:t>
            </a:r>
            <a:r>
              <a:rPr lang="en-US" dirty="0" smtClean="0"/>
              <a:t> ….</a:t>
            </a:r>
          </a:p>
          <a:p>
            <a:pPr marL="365760" lvl="1" indent="0">
              <a:buNone/>
            </a:pPr>
            <a:r>
              <a:rPr lang="en-US" dirty="0" smtClean="0"/>
              <a:t> </a:t>
            </a:r>
            <a:endParaRPr lang="en-US" dirty="0"/>
          </a:p>
        </p:txBody>
      </p:sp>
    </p:spTree>
    <p:extLst>
      <p:ext uri="{BB962C8B-B14F-4D97-AF65-F5344CB8AC3E}">
        <p14:creationId xmlns:p14="http://schemas.microsoft.com/office/powerpoint/2010/main" val="2689464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865864"/>
          </a:xfrm>
        </p:spPr>
        <p:style>
          <a:lnRef idx="1">
            <a:schemeClr val="accent6"/>
          </a:lnRef>
          <a:fillRef idx="2">
            <a:schemeClr val="accent6"/>
          </a:fillRef>
          <a:effectRef idx="1">
            <a:schemeClr val="accent6"/>
          </a:effectRef>
          <a:fontRef idx="minor">
            <a:schemeClr val="dk1"/>
          </a:fontRef>
        </p:style>
        <p:txBody>
          <a:bodyPr>
            <a:noAutofit/>
          </a:bodyPr>
          <a:lstStyle/>
          <a:p>
            <a:r>
              <a:rPr lang="en-US" sz="4800" dirty="0" smtClean="0">
                <a:solidFill>
                  <a:srgbClr val="002060"/>
                </a:solidFill>
              </a:rPr>
              <a:t>Orbital hematoma risk factors</a:t>
            </a:r>
            <a:endParaRPr lang="en-US" sz="4800" dirty="0">
              <a:solidFill>
                <a:srgbClr val="002060"/>
              </a:solidFill>
            </a:endParaRPr>
          </a:p>
        </p:txBody>
      </p:sp>
      <p:sp>
        <p:nvSpPr>
          <p:cNvPr id="3" name="Content Placeholder 2"/>
          <p:cNvSpPr>
            <a:spLocks noGrp="1"/>
          </p:cNvSpPr>
          <p:nvPr>
            <p:ph idx="1"/>
          </p:nvPr>
        </p:nvSpPr>
        <p:spPr>
          <a:xfrm>
            <a:off x="457200" y="2133600"/>
            <a:ext cx="8229600" cy="4419600"/>
          </a:xfrm>
        </p:spPr>
        <p:style>
          <a:lnRef idx="1">
            <a:schemeClr val="dk1"/>
          </a:lnRef>
          <a:fillRef idx="2">
            <a:schemeClr val="dk1"/>
          </a:fillRef>
          <a:effectRef idx="1">
            <a:schemeClr val="dk1"/>
          </a:effectRef>
          <a:fontRef idx="minor">
            <a:schemeClr val="dk1"/>
          </a:fontRef>
        </p:style>
        <p:txBody>
          <a:bodyPr>
            <a:normAutofit/>
          </a:bodyPr>
          <a:lstStyle/>
          <a:p>
            <a:r>
              <a:rPr lang="en-US" b="1" dirty="0" smtClean="0">
                <a:solidFill>
                  <a:srgbClr val="7030A0"/>
                </a:solidFill>
              </a:rPr>
              <a:t>Risk factor to development of postoperative </a:t>
            </a:r>
            <a:r>
              <a:rPr lang="en-US" b="1" dirty="0" err="1" smtClean="0">
                <a:solidFill>
                  <a:srgbClr val="7030A0"/>
                </a:solidFill>
              </a:rPr>
              <a:t>retrobulbar</a:t>
            </a:r>
            <a:r>
              <a:rPr lang="en-US" b="1" dirty="0" smtClean="0">
                <a:solidFill>
                  <a:srgbClr val="7030A0"/>
                </a:solidFill>
              </a:rPr>
              <a:t> hemorrhage</a:t>
            </a:r>
          </a:p>
          <a:p>
            <a:pPr lvl="1"/>
            <a:r>
              <a:rPr lang="en-US" dirty="0" smtClean="0"/>
              <a:t>Anticoagulant medication</a:t>
            </a:r>
          </a:p>
          <a:p>
            <a:pPr lvl="1"/>
            <a:r>
              <a:rPr lang="en-US" dirty="0" err="1" smtClean="0"/>
              <a:t>Valsalva</a:t>
            </a:r>
            <a:r>
              <a:rPr lang="en-US" dirty="0" smtClean="0"/>
              <a:t>  </a:t>
            </a:r>
            <a:r>
              <a:rPr lang="en-US" dirty="0" err="1" smtClean="0"/>
              <a:t>manuever</a:t>
            </a:r>
            <a:endParaRPr lang="en-US" dirty="0" smtClean="0"/>
          </a:p>
          <a:p>
            <a:pPr lvl="1"/>
            <a:r>
              <a:rPr lang="en-US" dirty="0" smtClean="0"/>
              <a:t>Vascular disease</a:t>
            </a:r>
          </a:p>
          <a:p>
            <a:pPr lvl="1"/>
            <a:r>
              <a:rPr lang="en-US" dirty="0" smtClean="0"/>
              <a:t>Coagulopathy</a:t>
            </a:r>
          </a:p>
          <a:p>
            <a:pPr lvl="1"/>
            <a:r>
              <a:rPr lang="en-US" dirty="0" err="1" smtClean="0"/>
              <a:t>Dyscrasia</a:t>
            </a:r>
            <a:r>
              <a:rPr lang="en-US" dirty="0" smtClean="0"/>
              <a:t>(</a:t>
            </a:r>
            <a:r>
              <a:rPr lang="en-US" dirty="0" err="1" smtClean="0"/>
              <a:t>thrombocytopenia,cirrhosis,leukemia</a:t>
            </a:r>
            <a:r>
              <a:rPr lang="en-US" dirty="0" smtClean="0"/>
              <a:t>)</a:t>
            </a:r>
          </a:p>
          <a:p>
            <a:pPr lvl="1"/>
            <a:r>
              <a:rPr lang="en-US" dirty="0" smtClean="0"/>
              <a:t>Increase activity</a:t>
            </a:r>
          </a:p>
          <a:p>
            <a:pPr lvl="1"/>
            <a:r>
              <a:rPr lang="en-US" dirty="0" smtClean="0"/>
              <a:t>HTN</a:t>
            </a:r>
            <a:endParaRPr lang="en-US" dirty="0"/>
          </a:p>
        </p:txBody>
      </p:sp>
    </p:spTree>
    <p:extLst>
      <p:ext uri="{BB962C8B-B14F-4D97-AF65-F5344CB8AC3E}">
        <p14:creationId xmlns:p14="http://schemas.microsoft.com/office/powerpoint/2010/main" val="3912120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19" y="304800"/>
            <a:ext cx="8229600" cy="1865864"/>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dirty="0" smtClean="0">
                <a:solidFill>
                  <a:srgbClr val="002060"/>
                </a:solidFill>
              </a:rPr>
              <a:t>Orbital hematoma MECHANISM/PATHOPHYIOLOGY</a:t>
            </a:r>
            <a:endParaRPr lang="en-US" sz="3600" dirty="0">
              <a:solidFill>
                <a:srgbClr val="002060"/>
              </a:solidFill>
            </a:endParaRPr>
          </a:p>
        </p:txBody>
      </p:sp>
      <p:sp>
        <p:nvSpPr>
          <p:cNvPr id="3" name="Content Placeholder 2"/>
          <p:cNvSpPr>
            <a:spLocks noGrp="1"/>
          </p:cNvSpPr>
          <p:nvPr>
            <p:ph idx="1"/>
          </p:nvPr>
        </p:nvSpPr>
        <p:spPr>
          <a:xfrm>
            <a:off x="457200" y="2206023"/>
            <a:ext cx="8229600" cy="4347177"/>
          </a:xfrm>
        </p:spPr>
        <p:style>
          <a:lnRef idx="1">
            <a:schemeClr val="dk1"/>
          </a:lnRef>
          <a:fillRef idx="2">
            <a:schemeClr val="dk1"/>
          </a:fillRef>
          <a:effectRef idx="1">
            <a:schemeClr val="dk1"/>
          </a:effectRef>
          <a:fontRef idx="minor">
            <a:schemeClr val="dk1"/>
          </a:fontRef>
        </p:style>
        <p:txBody>
          <a:bodyPr>
            <a:normAutofit/>
          </a:bodyPr>
          <a:lstStyle/>
          <a:p>
            <a:pPr marL="68580" indent="0">
              <a:buNone/>
            </a:pPr>
            <a:r>
              <a:rPr lang="en-US" sz="2400" dirty="0" smtClean="0">
                <a:solidFill>
                  <a:srgbClr val="FF0000"/>
                </a:solidFill>
              </a:rPr>
              <a:t>Orbital hemorrhage result orbital Compartment </a:t>
            </a:r>
            <a:r>
              <a:rPr lang="en-US" sz="2400" dirty="0" err="1" smtClean="0">
                <a:solidFill>
                  <a:srgbClr val="FF0000"/>
                </a:solidFill>
              </a:rPr>
              <a:t>Sd</a:t>
            </a:r>
            <a:r>
              <a:rPr lang="en-US" sz="2400" dirty="0">
                <a:solidFill>
                  <a:srgbClr val="FF0000"/>
                </a:solidFill>
              </a:rPr>
              <a:t> </a:t>
            </a:r>
            <a:r>
              <a:rPr lang="en-US" dirty="0" smtClean="0"/>
              <a:t>        </a:t>
            </a:r>
            <a:r>
              <a:rPr lang="en-US" sz="2400" dirty="0" smtClean="0"/>
              <a:t>Following artery injury      Present </a:t>
            </a:r>
            <a:r>
              <a:rPr lang="en-US" sz="2400" dirty="0" err="1" smtClean="0"/>
              <a:t>Hmg</a:t>
            </a:r>
            <a:r>
              <a:rPr lang="en-US" sz="2400" dirty="0" smtClean="0"/>
              <a:t>/hematoma                                                           Increase Intra orbital pressure &amp; orbital  volume                                         Causes compression Optic nerve &amp; blood supply</a:t>
            </a:r>
            <a:r>
              <a:rPr lang="en-US" dirty="0" smtClean="0"/>
              <a:t>	</a:t>
            </a:r>
            <a:r>
              <a:rPr lang="en-US" dirty="0" smtClean="0">
                <a:solidFill>
                  <a:srgbClr val="7030A0"/>
                </a:solidFill>
              </a:rPr>
              <a:t>RESULT:</a:t>
            </a:r>
          </a:p>
          <a:p>
            <a:pPr lvl="2">
              <a:buFont typeface="Wingdings" pitchFamily="2" charset="2"/>
              <a:buChar char="ü"/>
            </a:pPr>
            <a:r>
              <a:rPr lang="en-US" dirty="0" smtClean="0"/>
              <a:t> Ischemic optic neuropathy </a:t>
            </a:r>
          </a:p>
          <a:p>
            <a:pPr lvl="2">
              <a:buFont typeface="Wingdings" pitchFamily="2" charset="2"/>
              <a:buChar char="ü"/>
            </a:pPr>
            <a:r>
              <a:rPr lang="en-US" dirty="0" smtClean="0"/>
              <a:t>Direct compressive optic neuropathy</a:t>
            </a:r>
          </a:p>
          <a:p>
            <a:pPr lvl="2">
              <a:buFont typeface="Wingdings" pitchFamily="2" charset="2"/>
              <a:buChar char="ü"/>
            </a:pPr>
            <a:r>
              <a:rPr lang="en-US" dirty="0" smtClean="0"/>
              <a:t>Central retinal artery occlusion 		    	 </a:t>
            </a:r>
            <a:r>
              <a:rPr lang="en-US" sz="2400" b="1" dirty="0" smtClean="0">
                <a:solidFill>
                  <a:srgbClr val="7030A0"/>
                </a:solidFill>
              </a:rPr>
              <a:t>In</a:t>
            </a:r>
            <a:endParaRPr lang="en-US" dirty="0" smtClean="0"/>
          </a:p>
          <a:p>
            <a:pPr lvl="2">
              <a:buFont typeface="Wingdings" pitchFamily="2" charset="2"/>
              <a:buChar char="ü"/>
            </a:pPr>
            <a:r>
              <a:rPr lang="en-US" dirty="0" smtClean="0"/>
              <a:t>Retinal vascular ischemia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436" y="4267200"/>
            <a:ext cx="224736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triped Right Arrow 3"/>
          <p:cNvSpPr/>
          <p:nvPr/>
        </p:nvSpPr>
        <p:spPr>
          <a:xfrm>
            <a:off x="3810000" y="2794795"/>
            <a:ext cx="257041" cy="12192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525284" y="2860965"/>
            <a:ext cx="247650" cy="111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229181" y="3200400"/>
            <a:ext cx="247650" cy="111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614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865864"/>
          </a:xfrm>
        </p:spPr>
        <p:style>
          <a:lnRef idx="1">
            <a:schemeClr val="accent6"/>
          </a:lnRef>
          <a:fillRef idx="2">
            <a:schemeClr val="accent6"/>
          </a:fillRef>
          <a:effectRef idx="1">
            <a:schemeClr val="accent6"/>
          </a:effectRef>
          <a:fontRef idx="minor">
            <a:schemeClr val="dk1"/>
          </a:fontRef>
        </p:style>
        <p:txBody>
          <a:bodyPr>
            <a:noAutofit/>
          </a:bodyPr>
          <a:lstStyle/>
          <a:p>
            <a:r>
              <a:rPr lang="en-US" sz="4800" dirty="0" smtClean="0">
                <a:solidFill>
                  <a:srgbClr val="002060"/>
                </a:solidFill>
              </a:rPr>
              <a:t>Orbital hematoma </a:t>
            </a:r>
            <a:br>
              <a:rPr lang="en-US" sz="4800" dirty="0" smtClean="0">
                <a:solidFill>
                  <a:srgbClr val="002060"/>
                </a:solidFill>
              </a:rPr>
            </a:br>
            <a:r>
              <a:rPr lang="en-US" sz="4800" dirty="0" smtClean="0">
                <a:solidFill>
                  <a:srgbClr val="002060"/>
                </a:solidFill>
              </a:rPr>
              <a:t>Diagnosis</a:t>
            </a:r>
            <a:endParaRPr lang="en-US" sz="4800" dirty="0">
              <a:solidFill>
                <a:srgbClr val="002060"/>
              </a:solidFill>
            </a:endParaRPr>
          </a:p>
        </p:txBody>
      </p:sp>
      <p:sp>
        <p:nvSpPr>
          <p:cNvPr id="3" name="Content Placeholder 2"/>
          <p:cNvSpPr>
            <a:spLocks noGrp="1"/>
          </p:cNvSpPr>
          <p:nvPr>
            <p:ph sz="half" idx="1"/>
          </p:nvPr>
        </p:nvSpPr>
        <p:spPr>
          <a:xfrm>
            <a:off x="457200" y="2209800"/>
            <a:ext cx="8610600" cy="4648200"/>
          </a:xfrm>
        </p:spPr>
        <p:style>
          <a:lnRef idx="1">
            <a:schemeClr val="dk1"/>
          </a:lnRef>
          <a:fillRef idx="2">
            <a:schemeClr val="dk1"/>
          </a:fillRef>
          <a:effectRef idx="1">
            <a:schemeClr val="dk1"/>
          </a:effectRef>
          <a:fontRef idx="minor">
            <a:schemeClr val="dk1"/>
          </a:fontRef>
        </p:style>
        <p:txBody>
          <a:bodyPr>
            <a:normAutofit/>
          </a:bodyPr>
          <a:lstStyle/>
          <a:p>
            <a:pPr marL="68580" indent="0">
              <a:buNone/>
            </a:pPr>
            <a:r>
              <a:rPr lang="en-US" sz="2800" b="1" dirty="0" smtClean="0">
                <a:solidFill>
                  <a:srgbClr val="FF0000"/>
                </a:solidFill>
              </a:rPr>
              <a:t>Symptoms</a:t>
            </a:r>
          </a:p>
          <a:p>
            <a:pPr>
              <a:buFont typeface="Wingdings" pitchFamily="2" charset="2"/>
              <a:buChar char="ü"/>
            </a:pPr>
            <a:r>
              <a:rPr lang="en-US" dirty="0" err="1" smtClean="0"/>
              <a:t>Hx</a:t>
            </a:r>
            <a:r>
              <a:rPr lang="en-US" dirty="0" smtClean="0"/>
              <a:t> of trauma or surgery </a:t>
            </a:r>
          </a:p>
          <a:p>
            <a:pPr>
              <a:buFont typeface="Wingdings" pitchFamily="2" charset="2"/>
              <a:buChar char="ü"/>
            </a:pPr>
            <a:r>
              <a:rPr lang="en-US" dirty="0" smtClean="0"/>
              <a:t>Pain</a:t>
            </a:r>
          </a:p>
          <a:p>
            <a:pPr>
              <a:buFont typeface="Wingdings" pitchFamily="2" charset="2"/>
              <a:buChar char="ü"/>
            </a:pPr>
            <a:r>
              <a:rPr lang="en-US" dirty="0" smtClean="0"/>
              <a:t>Decreased vision</a:t>
            </a:r>
          </a:p>
          <a:p>
            <a:pPr>
              <a:buFont typeface="Wingdings" pitchFamily="2" charset="2"/>
              <a:buChar char="ü"/>
            </a:pPr>
            <a:r>
              <a:rPr lang="en-US" dirty="0" smtClean="0"/>
              <a:t>Diplopia</a:t>
            </a:r>
          </a:p>
          <a:p>
            <a:pPr>
              <a:buFont typeface="Wingdings" pitchFamily="2" charset="2"/>
              <a:buChar char="ü"/>
            </a:pPr>
            <a:r>
              <a:rPr lang="en-US" dirty="0" smtClean="0"/>
              <a:t>Nausea</a:t>
            </a:r>
          </a:p>
          <a:p>
            <a:pPr>
              <a:buFont typeface="Wingdings" pitchFamily="2" charset="2"/>
              <a:buChar char="ü"/>
            </a:pPr>
            <a:r>
              <a:rPr lang="en-US" dirty="0" smtClean="0"/>
              <a:t>Vomiting</a:t>
            </a:r>
            <a:endParaRPr lang="en-US" dirty="0"/>
          </a:p>
        </p:txBody>
      </p:sp>
      <p:sp>
        <p:nvSpPr>
          <p:cNvPr id="4" name="Content Placeholder 3"/>
          <p:cNvSpPr>
            <a:spLocks noGrp="1"/>
          </p:cNvSpPr>
          <p:nvPr>
            <p:ph sz="half" idx="2"/>
          </p:nvPr>
        </p:nvSpPr>
        <p:spPr>
          <a:xfrm>
            <a:off x="4645152" y="2313430"/>
            <a:ext cx="4041648" cy="4239769"/>
          </a:xfrm>
        </p:spPr>
        <p:txBody>
          <a:bodyPr>
            <a:normAutofit/>
          </a:bodyPr>
          <a:lstStyle/>
          <a:p>
            <a:pPr marL="68580" indent="0">
              <a:buNone/>
            </a:pPr>
            <a:r>
              <a:rPr lang="en-US" sz="3300" b="1" dirty="0" smtClean="0">
                <a:solidFill>
                  <a:srgbClr val="FF0000"/>
                </a:solidFill>
              </a:rPr>
              <a:t>Sign</a:t>
            </a:r>
          </a:p>
          <a:p>
            <a:pPr>
              <a:buFont typeface="Wingdings" pitchFamily="2" charset="2"/>
              <a:buChar char="ü"/>
            </a:pPr>
            <a:r>
              <a:rPr lang="en-US" dirty="0" err="1" smtClean="0"/>
              <a:t>Proptosis</a:t>
            </a:r>
            <a:r>
              <a:rPr lang="en-US" dirty="0" smtClean="0"/>
              <a:t> with resistance to </a:t>
            </a:r>
            <a:r>
              <a:rPr lang="en-US" dirty="0" err="1" smtClean="0"/>
              <a:t>retropulsion</a:t>
            </a:r>
            <a:endParaRPr lang="en-US" dirty="0" smtClean="0"/>
          </a:p>
          <a:p>
            <a:pPr>
              <a:buFont typeface="Wingdings" pitchFamily="2" charset="2"/>
              <a:buChar char="ü"/>
            </a:pPr>
            <a:r>
              <a:rPr lang="en-US" dirty="0" err="1" smtClean="0"/>
              <a:t>Ophthalmoplegia</a:t>
            </a:r>
            <a:endParaRPr lang="en-US" dirty="0" smtClean="0"/>
          </a:p>
          <a:p>
            <a:pPr>
              <a:buFont typeface="Wingdings" pitchFamily="2" charset="2"/>
              <a:buChar char="ü"/>
            </a:pPr>
            <a:r>
              <a:rPr lang="en-US" dirty="0" smtClean="0"/>
              <a:t>Increase IOP</a:t>
            </a:r>
          </a:p>
          <a:p>
            <a:pPr>
              <a:buFont typeface="Wingdings" pitchFamily="2" charset="2"/>
              <a:buChar char="ü"/>
            </a:pPr>
            <a:r>
              <a:rPr lang="en-US" dirty="0" smtClean="0"/>
              <a:t>Afferent pupillary defect</a:t>
            </a:r>
          </a:p>
          <a:p>
            <a:pPr>
              <a:buFont typeface="Wingdings" pitchFamily="2" charset="2"/>
              <a:buChar char="ü"/>
            </a:pPr>
            <a:r>
              <a:rPr lang="en-US" dirty="0" err="1" smtClean="0"/>
              <a:t>Periorbital</a:t>
            </a:r>
            <a:r>
              <a:rPr lang="en-US" dirty="0" smtClean="0"/>
              <a:t> ecchymosis</a:t>
            </a:r>
          </a:p>
          <a:p>
            <a:pPr>
              <a:buFont typeface="Wingdings" pitchFamily="2" charset="2"/>
              <a:buChar char="ü"/>
            </a:pPr>
            <a:r>
              <a:rPr lang="en-US" dirty="0" err="1" smtClean="0"/>
              <a:t>Subconjuctival</a:t>
            </a:r>
            <a:r>
              <a:rPr lang="en-US" dirty="0" smtClean="0"/>
              <a:t> </a:t>
            </a:r>
            <a:r>
              <a:rPr lang="en-US" dirty="0" err="1"/>
              <a:t>H</a:t>
            </a:r>
            <a:r>
              <a:rPr lang="en-US" dirty="0" err="1" smtClean="0"/>
              <a:t>mg</a:t>
            </a:r>
            <a:endParaRPr lang="en-US" dirty="0" smtClean="0"/>
          </a:p>
          <a:p>
            <a:pPr>
              <a:buFont typeface="Wingdings" pitchFamily="2" charset="2"/>
              <a:buChar char="ü"/>
            </a:pPr>
            <a:r>
              <a:rPr lang="en-US" dirty="0" smtClean="0"/>
              <a:t>Optic disc or retina pallor</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399"/>
            <a:ext cx="2934417"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321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865864"/>
          </a:xfrm>
        </p:spPr>
        <p:style>
          <a:lnRef idx="1">
            <a:schemeClr val="accent6"/>
          </a:lnRef>
          <a:fillRef idx="2">
            <a:schemeClr val="accent6"/>
          </a:fillRef>
          <a:effectRef idx="1">
            <a:schemeClr val="accent6"/>
          </a:effectRef>
          <a:fontRef idx="minor">
            <a:schemeClr val="dk1"/>
          </a:fontRef>
        </p:style>
        <p:txBody>
          <a:bodyPr>
            <a:noAutofit/>
          </a:bodyPr>
          <a:lstStyle/>
          <a:p>
            <a:r>
              <a:rPr lang="en-US" sz="4800" dirty="0">
                <a:solidFill>
                  <a:srgbClr val="002060"/>
                </a:solidFill>
              </a:rPr>
              <a:t>Orbital hematoma Diagnosis</a:t>
            </a:r>
          </a:p>
        </p:txBody>
      </p:sp>
      <p:sp>
        <p:nvSpPr>
          <p:cNvPr id="6" name="Content Placeholder 5"/>
          <p:cNvSpPr>
            <a:spLocks noGrp="1"/>
          </p:cNvSpPr>
          <p:nvPr>
            <p:ph idx="1"/>
          </p:nvPr>
        </p:nvSpPr>
        <p:spPr>
          <a:xfrm>
            <a:off x="457200" y="2133600"/>
            <a:ext cx="8229600" cy="4419600"/>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68580" indent="0">
              <a:buNone/>
            </a:pPr>
            <a:r>
              <a:rPr lang="en-US" sz="3400" b="1" dirty="0">
                <a:solidFill>
                  <a:srgbClr val="FF0000"/>
                </a:solidFill>
              </a:rPr>
              <a:t>Examination </a:t>
            </a:r>
          </a:p>
          <a:p>
            <a:r>
              <a:rPr lang="en-US" sz="3100" dirty="0" smtClean="0"/>
              <a:t>Visual </a:t>
            </a:r>
            <a:r>
              <a:rPr lang="en-US" sz="3100" dirty="0"/>
              <a:t>acuity and visual fields — decreased with </a:t>
            </a:r>
            <a:r>
              <a:rPr lang="en-US" sz="3100" dirty="0" err="1"/>
              <a:t>dyschromatopsia</a:t>
            </a:r>
            <a:r>
              <a:rPr lang="en-US" sz="3100" dirty="0"/>
              <a:t> (signs of optic neuropathy)</a:t>
            </a:r>
          </a:p>
          <a:p>
            <a:r>
              <a:rPr lang="en-US" sz="3100" dirty="0" smtClean="0"/>
              <a:t>External </a:t>
            </a:r>
            <a:r>
              <a:rPr lang="en-US" sz="3100" dirty="0"/>
              <a:t>exam — </a:t>
            </a:r>
            <a:r>
              <a:rPr lang="en-US" sz="3100" dirty="0" err="1"/>
              <a:t>Proptosis</a:t>
            </a:r>
            <a:r>
              <a:rPr lang="en-US" sz="3100" dirty="0"/>
              <a:t> with resistance to </a:t>
            </a:r>
            <a:r>
              <a:rPr lang="en-US" sz="3100" dirty="0" err="1"/>
              <a:t>retropulsion</a:t>
            </a:r>
            <a:r>
              <a:rPr lang="en-US" sz="3100" dirty="0"/>
              <a:t>, diffuse </a:t>
            </a:r>
            <a:r>
              <a:rPr lang="en-US" sz="3100" dirty="0" err="1"/>
              <a:t>subconjunctival</a:t>
            </a:r>
            <a:r>
              <a:rPr lang="en-US" sz="3100" dirty="0"/>
              <a:t> hemorrhage, tight eyelids (rock hard) with </a:t>
            </a:r>
            <a:r>
              <a:rPr lang="en-US" sz="3100" dirty="0" smtClean="0"/>
              <a:t>ecchymosis </a:t>
            </a:r>
            <a:r>
              <a:rPr lang="en-US" sz="3100" dirty="0"/>
              <a:t>and </a:t>
            </a:r>
            <a:r>
              <a:rPr lang="en-US" sz="3100" dirty="0" err="1"/>
              <a:t>chemosis</a:t>
            </a:r>
            <a:r>
              <a:rPr lang="en-US" sz="3100" dirty="0"/>
              <a:t>.</a:t>
            </a:r>
          </a:p>
          <a:p>
            <a:r>
              <a:rPr lang="en-US" sz="3100" dirty="0" smtClean="0"/>
              <a:t>Extra ocular </a:t>
            </a:r>
            <a:r>
              <a:rPr lang="en-US" sz="3100" dirty="0"/>
              <a:t>eye movements — limited </a:t>
            </a:r>
            <a:r>
              <a:rPr lang="en-US" sz="3100" dirty="0" smtClean="0"/>
              <a:t>extra ocular </a:t>
            </a:r>
            <a:r>
              <a:rPr lang="en-US" sz="3100" dirty="0"/>
              <a:t>motility</a:t>
            </a:r>
          </a:p>
          <a:p>
            <a:r>
              <a:rPr lang="en-US" sz="3100" dirty="0" smtClean="0"/>
              <a:t>Pupils </a:t>
            </a:r>
            <a:r>
              <a:rPr lang="en-US" sz="3100" dirty="0"/>
              <a:t>— RAPD.</a:t>
            </a:r>
          </a:p>
          <a:p>
            <a:r>
              <a:rPr lang="en-US" sz="3100" dirty="0" smtClean="0"/>
              <a:t>Tonometry </a:t>
            </a:r>
            <a:r>
              <a:rPr lang="en-US" sz="3100" dirty="0"/>
              <a:t>— increased intraocular pressure (IOP)</a:t>
            </a:r>
          </a:p>
          <a:p>
            <a:r>
              <a:rPr lang="en-US" sz="3100" dirty="0" err="1" smtClean="0"/>
              <a:t>Funduscopy</a:t>
            </a:r>
            <a:r>
              <a:rPr lang="en-US" sz="3100" dirty="0" smtClean="0"/>
              <a:t> </a:t>
            </a:r>
            <a:r>
              <a:rPr lang="en-US" sz="3100" dirty="0"/>
              <a:t>— </a:t>
            </a:r>
            <a:r>
              <a:rPr lang="en-US" sz="3100" dirty="0" smtClean="0"/>
              <a:t>papilledema </a:t>
            </a:r>
            <a:r>
              <a:rPr lang="en-US" sz="3100" dirty="0"/>
              <a:t>from compressive optic neuropathy may be present, retinal artery or vein occlusion.</a:t>
            </a:r>
          </a:p>
        </p:txBody>
      </p:sp>
    </p:spTree>
    <p:extLst>
      <p:ext uri="{BB962C8B-B14F-4D97-AF65-F5344CB8AC3E}">
        <p14:creationId xmlns:p14="http://schemas.microsoft.com/office/powerpoint/2010/main" val="30611305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4901</TotalTime>
  <Words>1010</Words>
  <Application>Microsoft Office PowerPoint</Application>
  <PresentationFormat>On-screen Show (4:3)</PresentationFormat>
  <Paragraphs>181</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Urban</vt:lpstr>
      <vt:lpstr>PowerPoint Presentation</vt:lpstr>
      <vt:lpstr>OUTLINE</vt:lpstr>
      <vt:lpstr>Orbital hematoma definition</vt:lpstr>
      <vt:lpstr>Orbital hematoma causes</vt:lpstr>
      <vt:lpstr>Orbital hematoma causes</vt:lpstr>
      <vt:lpstr>Orbital hematoma risk factors</vt:lpstr>
      <vt:lpstr>Orbital hematoma MECHANISM/PATHOPHYIOLOGY</vt:lpstr>
      <vt:lpstr>Orbital hematoma  Diagnosis</vt:lpstr>
      <vt:lpstr>Orbital hematoma Diagnosis</vt:lpstr>
      <vt:lpstr>Orbital hematoma diagnosis</vt:lpstr>
      <vt:lpstr>Orbital hematoma differential Dx</vt:lpstr>
      <vt:lpstr>Orbital hematoma medical treatment</vt:lpstr>
      <vt:lpstr>Orbital hematoma surgical treatment</vt:lpstr>
      <vt:lpstr>Orbital hematoma Surgical treatment</vt:lpstr>
      <vt:lpstr>Orbital hematoma Surgical treatment</vt:lpstr>
      <vt:lpstr>Orbital hematoma Surgical treatment</vt:lpstr>
      <vt:lpstr>Orbital hematoma prognosis</vt:lpstr>
      <vt:lpstr>Reference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Orbital Tumour</dc:title>
  <dc:creator>USER</dc:creator>
  <cp:lastModifiedBy>MAC</cp:lastModifiedBy>
  <cp:revision>94</cp:revision>
  <dcterms:created xsi:type="dcterms:W3CDTF">2014-03-14T05:49:36Z</dcterms:created>
  <dcterms:modified xsi:type="dcterms:W3CDTF">2014-12-04T06:44:28Z</dcterms:modified>
</cp:coreProperties>
</file>